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0" r:id="rId2"/>
    <p:sldId id="311" r:id="rId3"/>
    <p:sldId id="315" r:id="rId4"/>
    <p:sldId id="316" r:id="rId5"/>
    <p:sldId id="308" r:id="rId6"/>
    <p:sldId id="279" r:id="rId7"/>
    <p:sldId id="280" r:id="rId8"/>
    <p:sldId id="323" r:id="rId9"/>
    <p:sldId id="319" r:id="rId10"/>
    <p:sldId id="270" r:id="rId11"/>
    <p:sldId id="256" r:id="rId12"/>
    <p:sldId id="271" r:id="rId13"/>
    <p:sldId id="275" r:id="rId14"/>
    <p:sldId id="273" r:id="rId15"/>
    <p:sldId id="324" r:id="rId16"/>
    <p:sldId id="314" r:id="rId17"/>
    <p:sldId id="265" r:id="rId18"/>
    <p:sldId id="266" r:id="rId19"/>
    <p:sldId id="267" r:id="rId20"/>
    <p:sldId id="312" r:id="rId21"/>
    <p:sldId id="259" r:id="rId22"/>
    <p:sldId id="260" r:id="rId23"/>
    <p:sldId id="258" r:id="rId24"/>
    <p:sldId id="262" r:id="rId25"/>
    <p:sldId id="32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6" d="100"/>
          <a:sy n="86" d="100"/>
        </p:scale>
        <p:origin x="135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rvashi\Desktop\COVID_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'Case growth'!$B$1</c:f>
              <c:strCache>
                <c:ptCount val="1"/>
                <c:pt idx="0">
                  <c:v>New Cases</c:v>
                </c:pt>
              </c:strCache>
            </c:strRef>
          </c:tx>
          <c:spPr>
            <a:solidFill>
              <a:schemeClr val="accent1">
                <a:lumMod val="40000"/>
                <a:lumOff val="60000"/>
              </a:schemeClr>
            </a:solidFill>
            <a:ln>
              <a:solidFill>
                <a:schemeClr val="bg2"/>
              </a:solidFill>
            </a:ln>
            <a:effectLst/>
          </c:spPr>
          <c:invertIfNegative val="0"/>
          <c:cat>
            <c:numRef>
              <c:f>'Case growth'!$A$2:$A$52</c:f>
              <c:numCache>
                <c:formatCode>d\-mmm</c:formatCode>
                <c:ptCount val="51"/>
                <c:pt idx="0">
                  <c:v>43916</c:v>
                </c:pt>
                <c:pt idx="1">
                  <c:v>43917</c:v>
                </c:pt>
                <c:pt idx="2">
                  <c:v>43918</c:v>
                </c:pt>
                <c:pt idx="3">
                  <c:v>43919</c:v>
                </c:pt>
                <c:pt idx="4">
                  <c:v>43920</c:v>
                </c:pt>
                <c:pt idx="5">
                  <c:v>43921</c:v>
                </c:pt>
                <c:pt idx="6">
                  <c:v>43922</c:v>
                </c:pt>
                <c:pt idx="7">
                  <c:v>43923</c:v>
                </c:pt>
                <c:pt idx="8">
                  <c:v>43924</c:v>
                </c:pt>
                <c:pt idx="9">
                  <c:v>43925</c:v>
                </c:pt>
                <c:pt idx="10">
                  <c:v>43926</c:v>
                </c:pt>
                <c:pt idx="11">
                  <c:v>43927</c:v>
                </c:pt>
                <c:pt idx="12">
                  <c:v>43928</c:v>
                </c:pt>
                <c:pt idx="13">
                  <c:v>43929</c:v>
                </c:pt>
                <c:pt idx="14">
                  <c:v>43930</c:v>
                </c:pt>
                <c:pt idx="15">
                  <c:v>43931</c:v>
                </c:pt>
                <c:pt idx="16">
                  <c:v>43932</c:v>
                </c:pt>
                <c:pt idx="17">
                  <c:v>43933</c:v>
                </c:pt>
                <c:pt idx="18">
                  <c:v>43934</c:v>
                </c:pt>
                <c:pt idx="19">
                  <c:v>43935</c:v>
                </c:pt>
                <c:pt idx="20">
                  <c:v>43936</c:v>
                </c:pt>
                <c:pt idx="21">
                  <c:v>43937</c:v>
                </c:pt>
                <c:pt idx="22">
                  <c:v>43938</c:v>
                </c:pt>
                <c:pt idx="23">
                  <c:v>43939</c:v>
                </c:pt>
                <c:pt idx="24">
                  <c:v>43940</c:v>
                </c:pt>
                <c:pt idx="25">
                  <c:v>43941</c:v>
                </c:pt>
                <c:pt idx="26">
                  <c:v>43942</c:v>
                </c:pt>
                <c:pt idx="27">
                  <c:v>43943</c:v>
                </c:pt>
                <c:pt idx="28">
                  <c:v>43944</c:v>
                </c:pt>
                <c:pt idx="29">
                  <c:v>43945</c:v>
                </c:pt>
                <c:pt idx="30">
                  <c:v>43946</c:v>
                </c:pt>
                <c:pt idx="31">
                  <c:v>43947</c:v>
                </c:pt>
                <c:pt idx="32">
                  <c:v>43948</c:v>
                </c:pt>
                <c:pt idx="33">
                  <c:v>43949</c:v>
                </c:pt>
                <c:pt idx="34">
                  <c:v>43950</c:v>
                </c:pt>
                <c:pt idx="35">
                  <c:v>43951</c:v>
                </c:pt>
                <c:pt idx="36">
                  <c:v>43952</c:v>
                </c:pt>
                <c:pt idx="37">
                  <c:v>43953</c:v>
                </c:pt>
                <c:pt idx="38">
                  <c:v>43954</c:v>
                </c:pt>
                <c:pt idx="39">
                  <c:v>43955</c:v>
                </c:pt>
                <c:pt idx="40">
                  <c:v>43956</c:v>
                </c:pt>
                <c:pt idx="41">
                  <c:v>43957</c:v>
                </c:pt>
                <c:pt idx="42">
                  <c:v>43958</c:v>
                </c:pt>
                <c:pt idx="43">
                  <c:v>43959</c:v>
                </c:pt>
                <c:pt idx="44">
                  <c:v>43960</c:v>
                </c:pt>
                <c:pt idx="45">
                  <c:v>43961</c:v>
                </c:pt>
                <c:pt idx="46">
                  <c:v>43962</c:v>
                </c:pt>
                <c:pt idx="47">
                  <c:v>43963</c:v>
                </c:pt>
                <c:pt idx="48">
                  <c:v>43964</c:v>
                </c:pt>
                <c:pt idx="49">
                  <c:v>43965</c:v>
                </c:pt>
                <c:pt idx="50">
                  <c:v>43966</c:v>
                </c:pt>
              </c:numCache>
            </c:numRef>
          </c:cat>
          <c:val>
            <c:numRef>
              <c:f>'Case growth'!$B$2:$B$52</c:f>
              <c:numCache>
                <c:formatCode>General</c:formatCode>
                <c:ptCount val="51"/>
                <c:pt idx="0">
                  <c:v>65</c:v>
                </c:pt>
                <c:pt idx="1">
                  <c:v>164</c:v>
                </c:pt>
                <c:pt idx="2">
                  <c:v>143</c:v>
                </c:pt>
                <c:pt idx="3">
                  <c:v>110</c:v>
                </c:pt>
                <c:pt idx="4">
                  <c:v>187</c:v>
                </c:pt>
                <c:pt idx="5">
                  <c:v>309</c:v>
                </c:pt>
                <c:pt idx="6">
                  <c:v>424</c:v>
                </c:pt>
                <c:pt idx="7">
                  <c:v>486</c:v>
                </c:pt>
                <c:pt idx="8">
                  <c:v>560</c:v>
                </c:pt>
                <c:pt idx="9">
                  <c:v>579</c:v>
                </c:pt>
                <c:pt idx="10">
                  <c:v>609</c:v>
                </c:pt>
                <c:pt idx="11">
                  <c:v>484</c:v>
                </c:pt>
                <c:pt idx="12">
                  <c:v>573</c:v>
                </c:pt>
                <c:pt idx="13">
                  <c:v>565</c:v>
                </c:pt>
                <c:pt idx="14">
                  <c:v>813</c:v>
                </c:pt>
                <c:pt idx="15">
                  <c:v>871</c:v>
                </c:pt>
                <c:pt idx="16">
                  <c:v>854</c:v>
                </c:pt>
                <c:pt idx="17">
                  <c:v>758</c:v>
                </c:pt>
                <c:pt idx="18">
                  <c:v>1243</c:v>
                </c:pt>
                <c:pt idx="19">
                  <c:v>1031</c:v>
                </c:pt>
                <c:pt idx="20">
                  <c:v>886</c:v>
                </c:pt>
                <c:pt idx="21">
                  <c:v>1061</c:v>
                </c:pt>
                <c:pt idx="22">
                  <c:v>922</c:v>
                </c:pt>
                <c:pt idx="23">
                  <c:v>1371</c:v>
                </c:pt>
                <c:pt idx="24">
                  <c:v>1580</c:v>
                </c:pt>
                <c:pt idx="25">
                  <c:v>1239</c:v>
                </c:pt>
                <c:pt idx="26">
                  <c:v>1537</c:v>
                </c:pt>
                <c:pt idx="27">
                  <c:v>1292</c:v>
                </c:pt>
                <c:pt idx="28">
                  <c:v>1667</c:v>
                </c:pt>
                <c:pt idx="29">
                  <c:v>1408</c:v>
                </c:pt>
                <c:pt idx="30">
                  <c:v>1835</c:v>
                </c:pt>
                <c:pt idx="31">
                  <c:v>1607</c:v>
                </c:pt>
                <c:pt idx="32">
                  <c:v>1568</c:v>
                </c:pt>
                <c:pt idx="33">
                  <c:v>1902</c:v>
                </c:pt>
                <c:pt idx="34">
                  <c:v>1705</c:v>
                </c:pt>
                <c:pt idx="35">
                  <c:v>1801</c:v>
                </c:pt>
                <c:pt idx="36">
                  <c:v>2396</c:v>
                </c:pt>
                <c:pt idx="37">
                  <c:v>2564</c:v>
                </c:pt>
                <c:pt idx="38">
                  <c:v>2952</c:v>
                </c:pt>
                <c:pt idx="39">
                  <c:v>3656</c:v>
                </c:pt>
                <c:pt idx="40">
                  <c:v>2971</c:v>
                </c:pt>
                <c:pt idx="41">
                  <c:v>3602</c:v>
                </c:pt>
                <c:pt idx="42">
                  <c:v>3344</c:v>
                </c:pt>
                <c:pt idx="43">
                  <c:v>3339</c:v>
                </c:pt>
                <c:pt idx="44">
                  <c:v>3175</c:v>
                </c:pt>
                <c:pt idx="45">
                  <c:v>4311</c:v>
                </c:pt>
                <c:pt idx="46">
                  <c:v>3592</c:v>
                </c:pt>
                <c:pt idx="47">
                  <c:v>3474</c:v>
                </c:pt>
                <c:pt idx="48">
                  <c:v>3726</c:v>
                </c:pt>
                <c:pt idx="49">
                  <c:v>3991</c:v>
                </c:pt>
                <c:pt idx="50">
                  <c:v>3811</c:v>
                </c:pt>
              </c:numCache>
            </c:numRef>
          </c:val>
          <c:extLst>
            <c:ext xmlns:c16="http://schemas.microsoft.com/office/drawing/2014/chart" uri="{C3380CC4-5D6E-409C-BE32-E72D297353CC}">
              <c16:uniqueId val="{00000000-AD61-4BE1-95B4-1EE726DE35EC}"/>
            </c:ext>
          </c:extLst>
        </c:ser>
        <c:dLbls>
          <c:showLegendKey val="0"/>
          <c:showVal val="0"/>
          <c:showCatName val="0"/>
          <c:showSerName val="0"/>
          <c:showPercent val="0"/>
          <c:showBubbleSize val="0"/>
        </c:dLbls>
        <c:gapWidth val="219"/>
        <c:overlap val="-27"/>
        <c:axId val="194655744"/>
        <c:axId val="194657664"/>
      </c:barChart>
      <c:lineChart>
        <c:grouping val="standard"/>
        <c:varyColors val="0"/>
        <c:ser>
          <c:idx val="1"/>
          <c:order val="1"/>
          <c:tx>
            <c:strRef>
              <c:f>'Case growth'!$C$1</c:f>
              <c:strCache>
                <c:ptCount val="1"/>
                <c:pt idx="0">
                  <c:v>Case Growth %</c:v>
                </c:pt>
              </c:strCache>
            </c:strRef>
          </c:tx>
          <c:spPr>
            <a:ln w="28575" cap="rnd">
              <a:solidFill>
                <a:srgbClr val="C00000"/>
              </a:solidFill>
              <a:round/>
            </a:ln>
            <a:effectLst/>
          </c:spPr>
          <c:marker>
            <c:symbol val="none"/>
          </c:marker>
          <c:dLbls>
            <c:dLbl>
              <c:idx val="2"/>
              <c:layout>
                <c:manualLayout>
                  <c:x val="0"/>
                  <c:y val="-7.5925936997074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D61-4BE1-95B4-1EE726DE35EC}"/>
                </c:ext>
              </c:extLst>
            </c:dLbl>
            <c:dLbl>
              <c:idx val="3"/>
              <c:layout>
                <c:manualLayout>
                  <c:x val="-8.3333333333333523E-3"/>
                  <c:y val="1.8518521218798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D61-4BE1-95B4-1EE726DE35EC}"/>
                </c:ext>
              </c:extLst>
            </c:dLbl>
            <c:dLbl>
              <c:idx val="15"/>
              <c:layout>
                <c:manualLayout>
                  <c:x val="2.0833333333333333E-3"/>
                  <c:y val="-3.3333338193837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61-4BE1-95B4-1EE726DE35EC}"/>
                </c:ext>
              </c:extLst>
            </c:dLbl>
            <c:dLbl>
              <c:idx val="20"/>
              <c:layout>
                <c:manualLayout>
                  <c:x val="1.0416666666666666E-2"/>
                  <c:y val="-3.5185190315717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61-4BE1-95B4-1EE726DE35EC}"/>
                </c:ext>
              </c:extLst>
            </c:dLbl>
            <c:dLbl>
              <c:idx val="23"/>
              <c:layout>
                <c:manualLayout>
                  <c:x val="6.2500000000000003E-3"/>
                  <c:y val="-4.2592598803236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61-4BE1-95B4-1EE726DE35EC}"/>
                </c:ext>
              </c:extLst>
            </c:dLbl>
            <c:dLbl>
              <c:idx val="25"/>
              <c:layout>
                <c:manualLayout>
                  <c:x val="-8.3333333333334095E-3"/>
                  <c:y val="-8.3333345484594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61-4BE1-95B4-1EE726DE35EC}"/>
                </c:ext>
              </c:extLst>
            </c:dLbl>
            <c:dLbl>
              <c:idx val="26"/>
              <c:layout>
                <c:manualLayout>
                  <c:x val="2.0833333333333333E-3"/>
                  <c:y val="-4.629630304699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61-4BE1-95B4-1EE726DE35EC}"/>
                </c:ext>
              </c:extLst>
            </c:dLbl>
            <c:dLbl>
              <c:idx val="27"/>
              <c:layout>
                <c:manualLayout>
                  <c:x val="7.2916666666665905E-3"/>
                  <c:y val="-8.888890185023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61-4BE1-95B4-1EE726DE35EC}"/>
                </c:ext>
              </c:extLst>
            </c:dLbl>
            <c:dLbl>
              <c:idx val="30"/>
              <c:layout>
                <c:manualLayout>
                  <c:x val="2.0833333333333333E-3"/>
                  <c:y val="-5.92592679001557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D61-4BE1-95B4-1EE726DE35EC}"/>
                </c:ext>
              </c:extLst>
            </c:dLbl>
            <c:dLbl>
              <c:idx val="31"/>
              <c:layout>
                <c:manualLayout>
                  <c:x val="5.2083333333332567E-3"/>
                  <c:y val="-4.81481551688764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61-4BE1-95B4-1EE726DE35EC}"/>
                </c:ext>
              </c:extLst>
            </c:dLbl>
            <c:dLbl>
              <c:idx val="33"/>
              <c:layout>
                <c:manualLayout>
                  <c:x val="2.0833333333333333E-3"/>
                  <c:y val="-0.11481483155655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D61-4BE1-95B4-1EE726DE35EC}"/>
                </c:ext>
              </c:extLst>
            </c:dLbl>
            <c:dLbl>
              <c:idx val="34"/>
              <c:layout>
                <c:manualLayout>
                  <c:x val="0"/>
                  <c:y val="-6.8518528509555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D61-4BE1-95B4-1EE726DE35EC}"/>
                </c:ext>
              </c:extLst>
            </c:dLbl>
            <c:dLbl>
              <c:idx val="35"/>
              <c:layout>
                <c:manualLayout>
                  <c:x val="-2.0833333333333333E-3"/>
                  <c:y val="-2.7777781828198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D61-4BE1-95B4-1EE726DE35EC}"/>
                </c:ext>
              </c:extLst>
            </c:dLbl>
            <c:dLbl>
              <c:idx val="36"/>
              <c:layout>
                <c:manualLayout>
                  <c:x val="2.0833333333333333E-3"/>
                  <c:y val="-3.3333338193837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D61-4BE1-95B4-1EE726DE35EC}"/>
                </c:ext>
              </c:extLst>
            </c:dLbl>
            <c:dLbl>
              <c:idx val="37"/>
              <c:layout>
                <c:manualLayout>
                  <c:x val="5.208333333333333E-3"/>
                  <c:y val="2.4074077584438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D61-4BE1-95B4-1EE726DE35EC}"/>
                </c:ext>
              </c:extLst>
            </c:dLbl>
            <c:dLbl>
              <c:idx val="39"/>
              <c:layout>
                <c:manualLayout>
                  <c:x val="-5.208333333333333E-3"/>
                  <c:y val="-7.0370380631434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D61-4BE1-95B4-1EE726DE35EC}"/>
                </c:ext>
              </c:extLst>
            </c:dLbl>
            <c:dLbl>
              <c:idx val="40"/>
              <c:layout>
                <c:manualLayout>
                  <c:x val="0"/>
                  <c:y val="5.1851859412636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D61-4BE1-95B4-1EE726DE35EC}"/>
                </c:ext>
              </c:extLst>
            </c:dLbl>
            <c:dLbl>
              <c:idx val="41"/>
              <c:layout>
                <c:manualLayout>
                  <c:x val="-6.2500000000000003E-3"/>
                  <c:y val="-5.0000007290756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D61-4BE1-95B4-1EE726DE35EC}"/>
                </c:ext>
              </c:extLst>
            </c:dLbl>
            <c:dLbl>
              <c:idx val="42"/>
              <c:layout>
                <c:manualLayout>
                  <c:x val="1.6666666666666666E-2"/>
                  <c:y val="-5.555556365639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D61-4BE1-95B4-1EE726DE35EC}"/>
                </c:ext>
              </c:extLst>
            </c:dLbl>
            <c:dLbl>
              <c:idx val="44"/>
              <c:layout>
                <c:manualLayout>
                  <c:x val="-2.0833333333333333E-3"/>
                  <c:y val="4.4444450925116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D61-4BE1-95B4-1EE726DE35EC}"/>
                </c:ext>
              </c:extLst>
            </c:dLbl>
            <c:dLbl>
              <c:idx val="45"/>
              <c:layout>
                <c:manualLayout>
                  <c:x val="-4.1666666666666666E-3"/>
                  <c:y val="-6.6666676387675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D61-4BE1-95B4-1EE726DE35EC}"/>
                </c:ext>
              </c:extLst>
            </c:dLbl>
            <c:dLbl>
              <c:idx val="46"/>
              <c:layout>
                <c:manualLayout>
                  <c:x val="-9.3749999999999997E-3"/>
                  <c:y val="-2.4074077584438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D61-4BE1-95B4-1EE726DE35EC}"/>
                </c:ext>
              </c:extLst>
            </c:dLbl>
            <c:dLbl>
              <c:idx val="47"/>
              <c:layout>
                <c:manualLayout>
                  <c:x val="2.0833333333333333E-3"/>
                  <c:y val="4.8148155168876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D61-4BE1-95B4-1EE726DE35EC}"/>
                </c:ext>
              </c:extLst>
            </c:dLbl>
            <c:dLbl>
              <c:idx val="48"/>
              <c:layout>
                <c:manualLayout>
                  <c:x val="1.127327039904402E-2"/>
                  <c:y val="2.7847782994871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5E-4744-B51C-324A666AE0D4}"/>
                </c:ext>
              </c:extLst>
            </c:dLbl>
            <c:dLbl>
              <c:idx val="49"/>
              <c:layout>
                <c:manualLayout>
                  <c:x val="-1.2682429198924497E-2"/>
                  <c:y val="-3.94510259094019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5E-4744-B51C-324A666AE0D4}"/>
                </c:ext>
              </c:extLst>
            </c:dLbl>
            <c:dLbl>
              <c:idx val="50"/>
              <c:layout>
                <c:manualLayout>
                  <c:x val="7.0457939994021772E-3"/>
                  <c:y val="-3.9451025909401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5E-4744-B51C-324A666AE0D4}"/>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'Case growth'!$A$2:$A$52</c:f>
              <c:numCache>
                <c:formatCode>d\-mmm</c:formatCode>
                <c:ptCount val="51"/>
                <c:pt idx="0">
                  <c:v>43916</c:v>
                </c:pt>
                <c:pt idx="1">
                  <c:v>43917</c:v>
                </c:pt>
                <c:pt idx="2">
                  <c:v>43918</c:v>
                </c:pt>
                <c:pt idx="3">
                  <c:v>43919</c:v>
                </c:pt>
                <c:pt idx="4">
                  <c:v>43920</c:v>
                </c:pt>
                <c:pt idx="5">
                  <c:v>43921</c:v>
                </c:pt>
                <c:pt idx="6">
                  <c:v>43922</c:v>
                </c:pt>
                <c:pt idx="7">
                  <c:v>43923</c:v>
                </c:pt>
                <c:pt idx="8">
                  <c:v>43924</c:v>
                </c:pt>
                <c:pt idx="9">
                  <c:v>43925</c:v>
                </c:pt>
                <c:pt idx="10">
                  <c:v>43926</c:v>
                </c:pt>
                <c:pt idx="11">
                  <c:v>43927</c:v>
                </c:pt>
                <c:pt idx="12">
                  <c:v>43928</c:v>
                </c:pt>
                <c:pt idx="13">
                  <c:v>43929</c:v>
                </c:pt>
                <c:pt idx="14">
                  <c:v>43930</c:v>
                </c:pt>
                <c:pt idx="15">
                  <c:v>43931</c:v>
                </c:pt>
                <c:pt idx="16">
                  <c:v>43932</c:v>
                </c:pt>
                <c:pt idx="17">
                  <c:v>43933</c:v>
                </c:pt>
                <c:pt idx="18">
                  <c:v>43934</c:v>
                </c:pt>
                <c:pt idx="19">
                  <c:v>43935</c:v>
                </c:pt>
                <c:pt idx="20">
                  <c:v>43936</c:v>
                </c:pt>
                <c:pt idx="21">
                  <c:v>43937</c:v>
                </c:pt>
                <c:pt idx="22">
                  <c:v>43938</c:v>
                </c:pt>
                <c:pt idx="23">
                  <c:v>43939</c:v>
                </c:pt>
                <c:pt idx="24">
                  <c:v>43940</c:v>
                </c:pt>
                <c:pt idx="25">
                  <c:v>43941</c:v>
                </c:pt>
                <c:pt idx="26">
                  <c:v>43942</c:v>
                </c:pt>
                <c:pt idx="27">
                  <c:v>43943</c:v>
                </c:pt>
                <c:pt idx="28">
                  <c:v>43944</c:v>
                </c:pt>
                <c:pt idx="29">
                  <c:v>43945</c:v>
                </c:pt>
                <c:pt idx="30">
                  <c:v>43946</c:v>
                </c:pt>
                <c:pt idx="31">
                  <c:v>43947</c:v>
                </c:pt>
                <c:pt idx="32">
                  <c:v>43948</c:v>
                </c:pt>
                <c:pt idx="33">
                  <c:v>43949</c:v>
                </c:pt>
                <c:pt idx="34">
                  <c:v>43950</c:v>
                </c:pt>
                <c:pt idx="35">
                  <c:v>43951</c:v>
                </c:pt>
                <c:pt idx="36">
                  <c:v>43952</c:v>
                </c:pt>
                <c:pt idx="37">
                  <c:v>43953</c:v>
                </c:pt>
                <c:pt idx="38">
                  <c:v>43954</c:v>
                </c:pt>
                <c:pt idx="39">
                  <c:v>43955</c:v>
                </c:pt>
                <c:pt idx="40">
                  <c:v>43956</c:v>
                </c:pt>
                <c:pt idx="41">
                  <c:v>43957</c:v>
                </c:pt>
                <c:pt idx="42">
                  <c:v>43958</c:v>
                </c:pt>
                <c:pt idx="43">
                  <c:v>43959</c:v>
                </c:pt>
                <c:pt idx="44">
                  <c:v>43960</c:v>
                </c:pt>
                <c:pt idx="45">
                  <c:v>43961</c:v>
                </c:pt>
                <c:pt idx="46">
                  <c:v>43962</c:v>
                </c:pt>
                <c:pt idx="47">
                  <c:v>43963</c:v>
                </c:pt>
                <c:pt idx="48">
                  <c:v>43964</c:v>
                </c:pt>
                <c:pt idx="49">
                  <c:v>43965</c:v>
                </c:pt>
                <c:pt idx="50">
                  <c:v>43966</c:v>
                </c:pt>
              </c:numCache>
            </c:numRef>
          </c:cat>
          <c:val>
            <c:numRef>
              <c:f>'Case growth'!$C$2:$C$52</c:f>
              <c:numCache>
                <c:formatCode>0.0</c:formatCode>
                <c:ptCount val="51"/>
                <c:pt idx="0" formatCode="General">
                  <c:v>15.8</c:v>
                </c:pt>
                <c:pt idx="1">
                  <c:v>17</c:v>
                </c:pt>
                <c:pt idx="2" formatCode="General">
                  <c:v>16.399999999999999</c:v>
                </c:pt>
                <c:pt idx="3" formatCode="General">
                  <c:v>14.8</c:v>
                </c:pt>
                <c:pt idx="4" formatCode="General">
                  <c:v>15.3</c:v>
                </c:pt>
                <c:pt idx="5">
                  <c:v>18</c:v>
                </c:pt>
                <c:pt idx="6" formatCode="General">
                  <c:v>19.100000000000001</c:v>
                </c:pt>
                <c:pt idx="7" formatCode="General">
                  <c:v>20.8</c:v>
                </c:pt>
                <c:pt idx="8" formatCode="General">
                  <c:v>22.6</c:v>
                </c:pt>
                <c:pt idx="9">
                  <c:v>22</c:v>
                </c:pt>
                <c:pt idx="10" formatCode="General">
                  <c:v>21.3</c:v>
                </c:pt>
                <c:pt idx="11" formatCode="General">
                  <c:v>17.399999999999999</c:v>
                </c:pt>
                <c:pt idx="12" formatCode="General">
                  <c:v>16.3</c:v>
                </c:pt>
                <c:pt idx="13" formatCode="General">
                  <c:v>13.2</c:v>
                </c:pt>
                <c:pt idx="14" formatCode="General">
                  <c:v>12.5</c:v>
                </c:pt>
                <c:pt idx="15" formatCode="General">
                  <c:v>12.3</c:v>
                </c:pt>
                <c:pt idx="16" formatCode="General">
                  <c:v>12.1</c:v>
                </c:pt>
                <c:pt idx="17" formatCode="General">
                  <c:v>11.3</c:v>
                </c:pt>
                <c:pt idx="18">
                  <c:v>12</c:v>
                </c:pt>
                <c:pt idx="19" formatCode="General">
                  <c:v>11.2</c:v>
                </c:pt>
                <c:pt idx="20" formatCode="General">
                  <c:v>10.1</c:v>
                </c:pt>
                <c:pt idx="21" formatCode="General">
                  <c:v>9.6</c:v>
                </c:pt>
                <c:pt idx="22">
                  <c:v>9</c:v>
                </c:pt>
                <c:pt idx="23" formatCode="General">
                  <c:v>8.5</c:v>
                </c:pt>
                <c:pt idx="24" formatCode="General">
                  <c:v>8.6</c:v>
                </c:pt>
                <c:pt idx="25" formatCode="General">
                  <c:v>8.4</c:v>
                </c:pt>
                <c:pt idx="26" formatCode="General">
                  <c:v>8.4</c:v>
                </c:pt>
                <c:pt idx="27" formatCode="General">
                  <c:v>8.1999999999999993</c:v>
                </c:pt>
                <c:pt idx="28" formatCode="General">
                  <c:v>7.9</c:v>
                </c:pt>
                <c:pt idx="29" formatCode="General">
                  <c:v>7.1</c:v>
                </c:pt>
                <c:pt idx="30" formatCode="General">
                  <c:v>7.2</c:v>
                </c:pt>
                <c:pt idx="31" formatCode="General">
                  <c:v>6.8</c:v>
                </c:pt>
                <c:pt idx="32" formatCode="General">
                  <c:v>6.6</c:v>
                </c:pt>
                <c:pt idx="33" formatCode="General">
                  <c:v>6.3</c:v>
                </c:pt>
                <c:pt idx="34" formatCode="General">
                  <c:v>6.2</c:v>
                </c:pt>
                <c:pt idx="35" formatCode="General">
                  <c:v>5.8</c:v>
                </c:pt>
                <c:pt idx="36">
                  <c:v>6</c:v>
                </c:pt>
                <c:pt idx="37" formatCode="General">
                  <c:v>6.2</c:v>
                </c:pt>
                <c:pt idx="38" formatCode="General">
                  <c:v>6.5</c:v>
                </c:pt>
                <c:pt idx="39" formatCode="General">
                  <c:v>7.1</c:v>
                </c:pt>
                <c:pt idx="40" formatCode="General">
                  <c:v>7.2</c:v>
                </c:pt>
                <c:pt idx="41" formatCode="General">
                  <c:v>7.3</c:v>
                </c:pt>
                <c:pt idx="42" formatCode="General">
                  <c:v>7.1</c:v>
                </c:pt>
                <c:pt idx="43" formatCode="General">
                  <c:v>6.8</c:v>
                </c:pt>
                <c:pt idx="44" formatCode="General">
                  <c:v>6.2</c:v>
                </c:pt>
                <c:pt idx="45" formatCode="General">
                  <c:v>6.3</c:v>
                </c:pt>
                <c:pt idx="46" formatCode="General">
                  <c:v>5.9</c:v>
                </c:pt>
                <c:pt idx="47" formatCode="General">
                  <c:v>5.6</c:v>
                </c:pt>
                <c:pt idx="48" formatCode="General">
                  <c:v>5.5</c:v>
                </c:pt>
                <c:pt idx="49" formatCode="General">
                  <c:v>5.4</c:v>
                </c:pt>
                <c:pt idx="50" formatCode="General">
                  <c:v>5</c:v>
                </c:pt>
              </c:numCache>
            </c:numRef>
          </c:val>
          <c:smooth val="0"/>
          <c:extLst>
            <c:ext xmlns:c16="http://schemas.microsoft.com/office/drawing/2014/chart" uri="{C3380CC4-5D6E-409C-BE32-E72D297353CC}">
              <c16:uniqueId val="{00000001-AD61-4BE1-95B4-1EE726DE35EC}"/>
            </c:ext>
          </c:extLst>
        </c:ser>
        <c:dLbls>
          <c:showLegendKey val="0"/>
          <c:showVal val="0"/>
          <c:showCatName val="0"/>
          <c:showSerName val="0"/>
          <c:showPercent val="0"/>
          <c:showBubbleSize val="0"/>
        </c:dLbls>
        <c:marker val="1"/>
        <c:smooth val="0"/>
        <c:axId val="140187136"/>
        <c:axId val="140185600"/>
      </c:lineChart>
      <c:dateAx>
        <c:axId val="194655744"/>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900"/>
            </a:pPr>
            <a:endParaRPr lang="en-US"/>
          </a:p>
        </c:txPr>
        <c:crossAx val="194657664"/>
        <c:crosses val="autoZero"/>
        <c:auto val="1"/>
        <c:lblOffset val="100"/>
        <c:baseTimeUnit val="days"/>
      </c:dateAx>
      <c:valAx>
        <c:axId val="19465766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94655744"/>
        <c:crosses val="autoZero"/>
        <c:crossBetween val="between"/>
      </c:valAx>
      <c:valAx>
        <c:axId val="140185600"/>
        <c:scaling>
          <c:orientation val="minMax"/>
        </c:scaling>
        <c:delete val="0"/>
        <c:axPos val="r"/>
        <c:numFmt formatCode="General" sourceLinked="1"/>
        <c:majorTickMark val="out"/>
        <c:minorTickMark val="none"/>
        <c:tickLblPos val="nextTo"/>
        <c:spPr>
          <a:noFill/>
          <a:ln>
            <a:noFill/>
          </a:ln>
          <a:effectLst/>
        </c:spPr>
        <c:txPr>
          <a:bodyPr rot="-60000000" vert="horz"/>
          <a:lstStyle/>
          <a:p>
            <a:pPr>
              <a:defRPr/>
            </a:pPr>
            <a:endParaRPr lang="en-US"/>
          </a:p>
        </c:txPr>
        <c:crossAx val="140187136"/>
        <c:crosses val="max"/>
        <c:crossBetween val="between"/>
      </c:valAx>
      <c:dateAx>
        <c:axId val="140187136"/>
        <c:scaling>
          <c:orientation val="minMax"/>
        </c:scaling>
        <c:delete val="1"/>
        <c:axPos val="b"/>
        <c:numFmt formatCode="d\-mmm" sourceLinked="1"/>
        <c:majorTickMark val="out"/>
        <c:minorTickMark val="none"/>
        <c:tickLblPos val="nextTo"/>
        <c:crossAx val="140185600"/>
        <c:crosses val="autoZero"/>
        <c:auto val="1"/>
        <c:lblOffset val="100"/>
        <c:baseTimeUnit val="days"/>
      </c:dateAx>
      <c:spPr>
        <a:noFill/>
        <a:ln w="38100">
          <a:solidFill>
            <a:srgbClr val="00206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06077142937204E-2"/>
          <c:y val="2.1320742890980852E-2"/>
          <c:w val="0.92971642131690058"/>
          <c:h val="0.77451277364239424"/>
        </c:manualLayout>
      </c:layout>
      <c:lineChart>
        <c:grouping val="standard"/>
        <c:varyColors val="0"/>
        <c:ser>
          <c:idx val="1"/>
          <c:order val="0"/>
          <c:tx>
            <c:strRef>
              <c:f>Sheet1!$C$1</c:f>
              <c:strCache>
                <c:ptCount val="1"/>
                <c:pt idx="0">
                  <c:v>7D Mov Avr GR</c:v>
                </c:pt>
              </c:strCache>
            </c:strRef>
          </c:tx>
          <c:spPr>
            <a:ln w="28575" cap="rnd">
              <a:solidFill>
                <a:srgbClr val="A40000"/>
              </a:solidFill>
              <a:round/>
            </a:ln>
            <a:effectLst/>
          </c:spPr>
          <c:marker>
            <c:symbol val="circle"/>
            <c:size val="5"/>
            <c:spPr>
              <a:solidFill>
                <a:srgbClr val="002060"/>
              </a:solidFill>
              <a:ln w="9525">
                <a:solidFill>
                  <a:srgbClr val="A40000"/>
                </a:solidFill>
              </a:ln>
              <a:effectLst/>
            </c:spPr>
          </c:marker>
          <c:dLbls>
            <c:dLbl>
              <c:idx val="50"/>
              <c:spPr>
                <a:solidFill>
                  <a:schemeClr val="accent3">
                    <a:lumMod val="60000"/>
                    <a:lumOff val="40000"/>
                  </a:schemeClr>
                </a:solid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0F5-48CF-9BA7-3405FEE67F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Sheet1!$A$2:$A$56</c:f>
              <c:numCache>
                <c:formatCode>d\-mmm</c:formatCode>
                <c:ptCount val="55"/>
                <c:pt idx="0">
                  <c:v>43916</c:v>
                </c:pt>
                <c:pt idx="1">
                  <c:v>43917</c:v>
                </c:pt>
                <c:pt idx="2">
                  <c:v>43918</c:v>
                </c:pt>
                <c:pt idx="3">
                  <c:v>43919</c:v>
                </c:pt>
                <c:pt idx="4">
                  <c:v>43920</c:v>
                </c:pt>
                <c:pt idx="5">
                  <c:v>43921</c:v>
                </c:pt>
                <c:pt idx="6">
                  <c:v>43922</c:v>
                </c:pt>
                <c:pt idx="7">
                  <c:v>43923</c:v>
                </c:pt>
                <c:pt idx="8">
                  <c:v>43924</c:v>
                </c:pt>
                <c:pt idx="9">
                  <c:v>43925</c:v>
                </c:pt>
                <c:pt idx="10">
                  <c:v>43926</c:v>
                </c:pt>
                <c:pt idx="11">
                  <c:v>43927</c:v>
                </c:pt>
                <c:pt idx="12">
                  <c:v>43928</c:v>
                </c:pt>
                <c:pt idx="13">
                  <c:v>43929</c:v>
                </c:pt>
                <c:pt idx="14">
                  <c:v>43930</c:v>
                </c:pt>
                <c:pt idx="15">
                  <c:v>43931</c:v>
                </c:pt>
                <c:pt idx="16">
                  <c:v>43932</c:v>
                </c:pt>
                <c:pt idx="17">
                  <c:v>43933</c:v>
                </c:pt>
                <c:pt idx="18">
                  <c:v>43934</c:v>
                </c:pt>
                <c:pt idx="19">
                  <c:v>43935</c:v>
                </c:pt>
                <c:pt idx="20">
                  <c:v>43936</c:v>
                </c:pt>
                <c:pt idx="21">
                  <c:v>43937</c:v>
                </c:pt>
                <c:pt idx="22">
                  <c:v>43938</c:v>
                </c:pt>
                <c:pt idx="23">
                  <c:v>43939</c:v>
                </c:pt>
                <c:pt idx="24">
                  <c:v>43940</c:v>
                </c:pt>
                <c:pt idx="25">
                  <c:v>43941</c:v>
                </c:pt>
                <c:pt idx="26">
                  <c:v>43942</c:v>
                </c:pt>
                <c:pt idx="27">
                  <c:v>43943</c:v>
                </c:pt>
                <c:pt idx="28">
                  <c:v>43944</c:v>
                </c:pt>
                <c:pt idx="29">
                  <c:v>43945</c:v>
                </c:pt>
                <c:pt idx="30">
                  <c:v>43946</c:v>
                </c:pt>
                <c:pt idx="31">
                  <c:v>43947</c:v>
                </c:pt>
                <c:pt idx="32">
                  <c:v>43948</c:v>
                </c:pt>
                <c:pt idx="33">
                  <c:v>43949</c:v>
                </c:pt>
                <c:pt idx="34">
                  <c:v>43950</c:v>
                </c:pt>
                <c:pt idx="35">
                  <c:v>43951</c:v>
                </c:pt>
                <c:pt idx="36">
                  <c:v>43952</c:v>
                </c:pt>
                <c:pt idx="37">
                  <c:v>43953</c:v>
                </c:pt>
                <c:pt idx="38">
                  <c:v>43954</c:v>
                </c:pt>
                <c:pt idx="39">
                  <c:v>43955</c:v>
                </c:pt>
                <c:pt idx="40">
                  <c:v>43956</c:v>
                </c:pt>
                <c:pt idx="41">
                  <c:v>43957</c:v>
                </c:pt>
                <c:pt idx="42">
                  <c:v>43958</c:v>
                </c:pt>
                <c:pt idx="43">
                  <c:v>43959</c:v>
                </c:pt>
                <c:pt idx="44">
                  <c:v>43960</c:v>
                </c:pt>
                <c:pt idx="45">
                  <c:v>43961</c:v>
                </c:pt>
                <c:pt idx="46">
                  <c:v>43962</c:v>
                </c:pt>
                <c:pt idx="47">
                  <c:v>43963</c:v>
                </c:pt>
                <c:pt idx="48">
                  <c:v>43964</c:v>
                </c:pt>
                <c:pt idx="49">
                  <c:v>43965</c:v>
                </c:pt>
                <c:pt idx="50">
                  <c:v>43966</c:v>
                </c:pt>
              </c:numCache>
            </c:numRef>
          </c:cat>
          <c:val>
            <c:numRef>
              <c:f>Sheet1!$C$2:$C$56</c:f>
              <c:numCache>
                <c:formatCode>0.0</c:formatCode>
                <c:ptCount val="55"/>
                <c:pt idx="0">
                  <c:v>42.857142857142854</c:v>
                </c:pt>
                <c:pt idx="1">
                  <c:v>53.571428571428569</c:v>
                </c:pt>
                <c:pt idx="2">
                  <c:v>71.428571428571431</c:v>
                </c:pt>
                <c:pt idx="3">
                  <c:v>40.816326530612244</c:v>
                </c:pt>
                <c:pt idx="4">
                  <c:v>50.793650793650791</c:v>
                </c:pt>
                <c:pt idx="5">
                  <c:v>52.857142857142861</c:v>
                </c:pt>
                <c:pt idx="6">
                  <c:v>54.545454545454554</c:v>
                </c:pt>
                <c:pt idx="7">
                  <c:v>47.321428571428569</c:v>
                </c:pt>
                <c:pt idx="8">
                  <c:v>48.120300751879697</c:v>
                </c:pt>
                <c:pt idx="9">
                  <c:v>42.857142857142854</c:v>
                </c:pt>
                <c:pt idx="10">
                  <c:v>48.148148148148145</c:v>
                </c:pt>
                <c:pt idx="11">
                  <c:v>32.404181184668985</c:v>
                </c:pt>
                <c:pt idx="12">
                  <c:v>34.650455927051674</c:v>
                </c:pt>
                <c:pt idx="13">
                  <c:v>34.501347708894876</c:v>
                </c:pt>
                <c:pt idx="14">
                  <c:v>32.712215320910971</c:v>
                </c:pt>
                <c:pt idx="15">
                  <c:v>25.129087779690192</c:v>
                </c:pt>
                <c:pt idx="16">
                  <c:v>28.720238095238095</c:v>
                </c:pt>
                <c:pt idx="17">
                  <c:v>25.786924939467315</c:v>
                </c:pt>
                <c:pt idx="18">
                  <c:v>23.880597014925371</c:v>
                </c:pt>
                <c:pt idx="19">
                  <c:v>20.763087843833187</c:v>
                </c:pt>
                <c:pt idx="20">
                  <c:v>19.021310181531177</c:v>
                </c:pt>
                <c:pt idx="21">
                  <c:v>13.908118313404657</c:v>
                </c:pt>
                <c:pt idx="22">
                  <c:v>16.032439176543981</c:v>
                </c:pt>
                <c:pt idx="23">
                  <c:v>11.468116658428077</c:v>
                </c:pt>
                <c:pt idx="24">
                  <c:v>9.8403107466551578</c:v>
                </c:pt>
                <c:pt idx="25">
                  <c:v>9.33758978451716</c:v>
                </c:pt>
                <c:pt idx="26">
                  <c:v>9.0415913200723335</c:v>
                </c:pt>
                <c:pt idx="27">
                  <c:v>8.7677725118483405</c:v>
                </c:pt>
                <c:pt idx="28">
                  <c:v>8.7053571428571423</c:v>
                </c:pt>
                <c:pt idx="29">
                  <c:v>8.6419753086419764</c:v>
                </c:pt>
                <c:pt idx="30">
                  <c:v>8.3356183164244584</c:v>
                </c:pt>
                <c:pt idx="31">
                  <c:v>8.2289803220035775</c:v>
                </c:pt>
                <c:pt idx="32">
                  <c:v>8.3735521235521233</c:v>
                </c:pt>
                <c:pt idx="33">
                  <c:v>8.0398671096345513</c:v>
                </c:pt>
                <c:pt idx="34">
                  <c:v>8.3490664988462342</c:v>
                </c:pt>
                <c:pt idx="35">
                  <c:v>8.5793540717257777</c:v>
                </c:pt>
                <c:pt idx="36">
                  <c:v>8.1135531135531131</c:v>
                </c:pt>
                <c:pt idx="37">
                  <c:v>8.6233766233766236</c:v>
                </c:pt>
                <c:pt idx="38">
                  <c:v>8.2698232527971474</c:v>
                </c:pt>
                <c:pt idx="39">
                  <c:v>9.5390232770424461</c:v>
                </c:pt>
                <c:pt idx="40">
                  <c:v>9.7080498866213158</c:v>
                </c:pt>
                <c:pt idx="41">
                  <c:v>9.3472792267972995</c:v>
                </c:pt>
                <c:pt idx="42">
                  <c:v>9.0987868284228757</c:v>
                </c:pt>
                <c:pt idx="43">
                  <c:v>8.9008293423665457</c:v>
                </c:pt>
                <c:pt idx="44">
                  <c:v>8.4008206457186052</c:v>
                </c:pt>
                <c:pt idx="45">
                  <c:v>8.4317551607271231</c:v>
                </c:pt>
                <c:pt idx="46">
                  <c:v>6.6411238825031926</c:v>
                </c:pt>
                <c:pt idx="47">
                  <c:v>6.0923128849886083</c:v>
                </c:pt>
                <c:pt idx="48">
                  <c:v>6.1304521808723482</c:v>
                </c:pt>
                <c:pt idx="49">
                  <c:v>5.7475610678363456</c:v>
                </c:pt>
                <c:pt idx="50">
                  <c:v>5.5271680460597334</c:v>
                </c:pt>
              </c:numCache>
            </c:numRef>
          </c:val>
          <c:smooth val="0"/>
          <c:extLst>
            <c:ext xmlns:c16="http://schemas.microsoft.com/office/drawing/2014/chart" uri="{C3380CC4-5D6E-409C-BE32-E72D297353CC}">
              <c16:uniqueId val="{00000001-B81C-4C28-B788-3467A0547457}"/>
            </c:ext>
          </c:extLst>
        </c:ser>
        <c:dLbls>
          <c:showLegendKey val="0"/>
          <c:showVal val="0"/>
          <c:showCatName val="0"/>
          <c:showSerName val="0"/>
          <c:showPercent val="0"/>
          <c:showBubbleSize val="0"/>
        </c:dLbls>
        <c:marker val="1"/>
        <c:smooth val="0"/>
        <c:axId val="439510128"/>
        <c:axId val="439505864"/>
      </c:lineChart>
      <c:dateAx>
        <c:axId val="439510128"/>
        <c:scaling>
          <c:orientation val="minMax"/>
        </c:scaling>
        <c:delete val="0"/>
        <c:axPos val="b"/>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39505864"/>
        <c:crosses val="autoZero"/>
        <c:auto val="1"/>
        <c:lblOffset val="100"/>
        <c:baseTimeUnit val="days"/>
      </c:dateAx>
      <c:valAx>
        <c:axId val="439505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9510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solidFill>
        <a:srgbClr val="0070C0"/>
      </a:solid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B9B35F1-1632-4D4C-A6FE-DE268B51ABA6}" type="datetimeFigureOut">
              <a:rPr lang="en-IN" smtClean="0"/>
              <a:t>22-05-2020</a:t>
            </a:fld>
            <a:endParaRPr lang="en-IN"/>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0540674-742B-4D04-B1DC-95A0E718C5C1}" type="slidenum">
              <a:rPr lang="en-IN" smtClean="0"/>
              <a:t>‹#›</a:t>
            </a:fld>
            <a:endParaRPr lang="en-IN"/>
          </a:p>
        </p:txBody>
      </p:sp>
    </p:spTree>
    <p:extLst>
      <p:ext uri="{BB962C8B-B14F-4D97-AF65-F5344CB8AC3E}">
        <p14:creationId xmlns:p14="http://schemas.microsoft.com/office/powerpoint/2010/main" val="28052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br>
              <a:rPr lang="en-IN" dirty="0"/>
            </a:br>
            <a:br>
              <a:rPr lang="en-IN" dirty="0"/>
            </a:br>
            <a:r>
              <a:rPr lang="en-IN" dirty="0"/>
              <a:t>1) 93.24% of India’s active cases as of 21</a:t>
            </a:r>
            <a:r>
              <a:rPr lang="en-IN" baseline="30000" dirty="0"/>
              <a:t>st</a:t>
            </a:r>
            <a:r>
              <a:rPr lang="en-IN" dirty="0"/>
              <a:t> May come from 10 States - Maharashtra, Tamil Nadu, Gujarat, Delhi, Madhya Pradesh, Rajasthan, Uttar Pradesh, West Bengal, Bihar and Karnataka.</a:t>
            </a:r>
          </a:p>
          <a:p>
            <a:pPr marL="0" indent="0">
              <a:buNone/>
            </a:pPr>
            <a:br>
              <a:rPr lang="en-IN" dirty="0"/>
            </a:br>
            <a:r>
              <a:rPr lang="en-IN" dirty="0"/>
              <a:t>2) 80.29% of India’s active cases as of 21</a:t>
            </a:r>
            <a:r>
              <a:rPr lang="en-IN" baseline="30000" dirty="0"/>
              <a:t>st</a:t>
            </a:r>
            <a:r>
              <a:rPr lang="en-IN" dirty="0"/>
              <a:t> May come from 5 States - Maharashtra, Tamil Nadu, Gujarat, Delhi and Madhya Pradesh. </a:t>
            </a:r>
          </a:p>
          <a:p>
            <a:pPr marL="0" indent="0">
              <a:buNone/>
            </a:pPr>
            <a:br>
              <a:rPr lang="en-IN" dirty="0"/>
            </a:br>
            <a:r>
              <a:rPr lang="en-IN" dirty="0"/>
              <a:t>3) 72.48% of India’s active cases as of 21</a:t>
            </a:r>
            <a:r>
              <a:rPr lang="en-IN" baseline="30000" dirty="0"/>
              <a:t>st</a:t>
            </a:r>
            <a:r>
              <a:rPr lang="en-IN" dirty="0"/>
              <a:t> May come from 10 Cities - Mumbai, Delhi, Chennai, Ahmadabad, Thane, Pune Indore, Kolkata, Hyderabad and Aurangabad. </a:t>
            </a:r>
          </a:p>
          <a:p>
            <a:pPr marL="0" indent="0">
              <a:buNone/>
            </a:pPr>
            <a:br>
              <a:rPr lang="en-IN" dirty="0"/>
            </a:br>
            <a:r>
              <a:rPr lang="en-IN" dirty="0"/>
              <a:t>4) 62.82% of India’s active cases as of 21</a:t>
            </a:r>
            <a:r>
              <a:rPr lang="en-IN" baseline="30000" dirty="0"/>
              <a:t>st</a:t>
            </a:r>
            <a:r>
              <a:rPr lang="en-IN" dirty="0"/>
              <a:t> May have come from 5 Cities - Mumbai, Delhi, Chennai, Ahmadabad and Thane.</a:t>
            </a:r>
          </a:p>
          <a:p>
            <a:endParaRPr lang="en-IN" dirty="0"/>
          </a:p>
        </p:txBody>
      </p:sp>
      <p:sp>
        <p:nvSpPr>
          <p:cNvPr id="4" name="Slide Number Placeholder 3"/>
          <p:cNvSpPr>
            <a:spLocks noGrp="1"/>
          </p:cNvSpPr>
          <p:nvPr>
            <p:ph type="sldNum" sz="quarter" idx="5"/>
          </p:nvPr>
        </p:nvSpPr>
        <p:spPr/>
        <p:txBody>
          <a:bodyPr/>
          <a:lstStyle/>
          <a:p>
            <a:fld id="{74B97361-ABAD-4FCE-BDB3-489D1A2AEBC3}" type="slidenum">
              <a:rPr lang="en-IN" smtClean="0"/>
              <a:t>17</a:t>
            </a:fld>
            <a:endParaRPr lang="en-IN"/>
          </a:p>
        </p:txBody>
      </p:sp>
    </p:spTree>
    <p:extLst>
      <p:ext uri="{BB962C8B-B14F-4D97-AF65-F5344CB8AC3E}">
        <p14:creationId xmlns:p14="http://schemas.microsoft.com/office/powerpoint/2010/main" val="324837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br>
              <a:rPr lang="en-IN" dirty="0"/>
            </a:br>
            <a:r>
              <a:rPr lang="en-IN" dirty="0"/>
              <a:t>1) 95.84% of India's total deaths have come from 10 States - Maharashtra, Gujarat, Madhya Pradesh, West Bengal, Delhi, Rajasthan, Uttar Pradesh, Tamil Nadu, Andhra Pradesh and Karnataka.</a:t>
            </a:r>
          </a:p>
          <a:p>
            <a:pPr marL="0" indent="0">
              <a:buNone/>
            </a:pPr>
            <a:br>
              <a:rPr lang="en-IN" dirty="0"/>
            </a:br>
            <a:r>
              <a:rPr lang="en-IN" dirty="0"/>
              <a:t>2) 82.56% of India's total deaths have come from 5 States - Maharashtra, Gujarat, Madhya Pradesh, West Bengal and Delhi. </a:t>
            </a:r>
          </a:p>
          <a:p>
            <a:pPr marL="0" indent="0">
              <a:buNone/>
            </a:pPr>
            <a:br>
              <a:rPr lang="en-IN" dirty="0"/>
            </a:br>
            <a:r>
              <a:rPr lang="en-IN" dirty="0"/>
              <a:t>3) 70.18% of India's total deaths have come from 10 Cities - Mumbai, Ahmadabad, Pune, Delhi, Kolkata, Indore, Thane, Jaipur, Chennai and Surat.</a:t>
            </a:r>
          </a:p>
          <a:p>
            <a:pPr marL="0" indent="0">
              <a:buNone/>
            </a:pPr>
            <a:br>
              <a:rPr lang="en-IN" dirty="0"/>
            </a:br>
            <a:r>
              <a:rPr lang="en-IN" dirty="0"/>
              <a:t>4) 58.97% of India's total deaths have come from 5 Cities - Mumbai, Ahmadabad, Pune, Delhi and Kolkata.</a:t>
            </a:r>
          </a:p>
          <a:p>
            <a:pPr marL="0" indent="0">
              <a:buNone/>
            </a:pPr>
            <a:endParaRPr lang="en-IN" dirty="0"/>
          </a:p>
        </p:txBody>
      </p:sp>
      <p:sp>
        <p:nvSpPr>
          <p:cNvPr id="4" name="Slide Number Placeholder 3"/>
          <p:cNvSpPr>
            <a:spLocks noGrp="1"/>
          </p:cNvSpPr>
          <p:nvPr>
            <p:ph type="sldNum" sz="quarter" idx="5"/>
          </p:nvPr>
        </p:nvSpPr>
        <p:spPr/>
        <p:txBody>
          <a:bodyPr/>
          <a:lstStyle/>
          <a:p>
            <a:fld id="{74B97361-ABAD-4FCE-BDB3-489D1A2AEBC3}" type="slidenum">
              <a:rPr lang="en-IN" smtClean="0"/>
              <a:t>18</a:t>
            </a:fld>
            <a:endParaRPr lang="en-IN"/>
          </a:p>
        </p:txBody>
      </p:sp>
    </p:spTree>
    <p:extLst>
      <p:ext uri="{BB962C8B-B14F-4D97-AF65-F5344CB8AC3E}">
        <p14:creationId xmlns:p14="http://schemas.microsoft.com/office/powerpoint/2010/main" val="16843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1ACA763-CDCF-4B70-9DA0-6C6FBD1133DC}" type="datetime1">
              <a:rPr lang="en-IN" smtClean="0"/>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6EF742-2CF7-4609-B3B5-B374C13753AE}" type="slidenum">
              <a:rPr lang="en-IN" smtClean="0"/>
              <a:t>‹#›</a:t>
            </a:fld>
            <a:endParaRPr lang="en-IN"/>
          </a:p>
        </p:txBody>
      </p:sp>
    </p:spTree>
    <p:extLst>
      <p:ext uri="{BB962C8B-B14F-4D97-AF65-F5344CB8AC3E}">
        <p14:creationId xmlns:p14="http://schemas.microsoft.com/office/powerpoint/2010/main" val="114570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FE20E88-94AC-4A53-9822-42B38BD0F8A7}" type="datetime1">
              <a:rPr lang="en-IN" smtClean="0"/>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6EF742-2CF7-4609-B3B5-B374C13753AE}" type="slidenum">
              <a:rPr lang="en-IN" smtClean="0"/>
              <a:t>‹#›</a:t>
            </a:fld>
            <a:endParaRPr lang="en-IN"/>
          </a:p>
        </p:txBody>
      </p:sp>
    </p:spTree>
    <p:extLst>
      <p:ext uri="{BB962C8B-B14F-4D97-AF65-F5344CB8AC3E}">
        <p14:creationId xmlns:p14="http://schemas.microsoft.com/office/powerpoint/2010/main" val="298839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89F3CDD-67BA-4E58-9F41-B6D9CC3AFBB9}" type="datetime1">
              <a:rPr lang="en-IN" smtClean="0"/>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6EF742-2CF7-4609-B3B5-B374C13753AE}" type="slidenum">
              <a:rPr lang="en-IN" smtClean="0"/>
              <a:t>‹#›</a:t>
            </a:fld>
            <a:endParaRPr lang="en-IN"/>
          </a:p>
        </p:txBody>
      </p:sp>
    </p:spTree>
    <p:extLst>
      <p:ext uri="{BB962C8B-B14F-4D97-AF65-F5344CB8AC3E}">
        <p14:creationId xmlns:p14="http://schemas.microsoft.com/office/powerpoint/2010/main" val="108588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9B9D7EC-F6D8-4180-BB4F-6FFED24688A6}" type="datetime1">
              <a:rPr lang="en-IN" smtClean="0"/>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6EF742-2CF7-4609-B3B5-B374C13753AE}" type="slidenum">
              <a:rPr lang="en-IN" smtClean="0"/>
              <a:t>‹#›</a:t>
            </a:fld>
            <a:endParaRPr lang="en-IN"/>
          </a:p>
        </p:txBody>
      </p:sp>
    </p:spTree>
    <p:extLst>
      <p:ext uri="{BB962C8B-B14F-4D97-AF65-F5344CB8AC3E}">
        <p14:creationId xmlns:p14="http://schemas.microsoft.com/office/powerpoint/2010/main" val="90962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C456B-AF74-4551-B211-DB1570A9CB82}" type="datetime1">
              <a:rPr lang="en-IN" smtClean="0"/>
              <a:t>22-05-2020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6EF742-2CF7-4609-B3B5-B374C13753AE}" type="slidenum">
              <a:rPr lang="en-IN" smtClean="0"/>
              <a:t>‹#›</a:t>
            </a:fld>
            <a:endParaRPr lang="en-IN"/>
          </a:p>
        </p:txBody>
      </p:sp>
    </p:spTree>
    <p:extLst>
      <p:ext uri="{BB962C8B-B14F-4D97-AF65-F5344CB8AC3E}">
        <p14:creationId xmlns:p14="http://schemas.microsoft.com/office/powerpoint/2010/main" val="2880657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79920D7-D60E-4718-B8BF-B4068F761CFB}" type="datetime1">
              <a:rPr lang="en-IN" smtClean="0"/>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6EF742-2CF7-4609-B3B5-B374C13753AE}" type="slidenum">
              <a:rPr lang="en-IN" smtClean="0"/>
              <a:t>‹#›</a:t>
            </a:fld>
            <a:endParaRPr lang="en-IN"/>
          </a:p>
        </p:txBody>
      </p:sp>
    </p:spTree>
    <p:extLst>
      <p:ext uri="{BB962C8B-B14F-4D97-AF65-F5344CB8AC3E}">
        <p14:creationId xmlns:p14="http://schemas.microsoft.com/office/powerpoint/2010/main" val="127499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62112E6-5D4D-4C3D-A11C-19648E315DBB}" type="datetime1">
              <a:rPr lang="en-IN" smtClean="0"/>
              <a:t>22-05-2020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26EF742-2CF7-4609-B3B5-B374C13753AE}" type="slidenum">
              <a:rPr lang="en-IN" smtClean="0"/>
              <a:t>‹#›</a:t>
            </a:fld>
            <a:endParaRPr lang="en-IN"/>
          </a:p>
        </p:txBody>
      </p:sp>
    </p:spTree>
    <p:extLst>
      <p:ext uri="{BB962C8B-B14F-4D97-AF65-F5344CB8AC3E}">
        <p14:creationId xmlns:p14="http://schemas.microsoft.com/office/powerpoint/2010/main" val="288079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6B90083-8C5C-4018-B333-393C6DD69A7D}" type="datetime1">
              <a:rPr lang="en-IN" smtClean="0"/>
              <a:t>22-05-2020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26EF742-2CF7-4609-B3B5-B374C13753AE}" type="slidenum">
              <a:rPr lang="en-IN" smtClean="0"/>
              <a:t>‹#›</a:t>
            </a:fld>
            <a:endParaRPr lang="en-IN"/>
          </a:p>
        </p:txBody>
      </p:sp>
    </p:spTree>
    <p:extLst>
      <p:ext uri="{BB962C8B-B14F-4D97-AF65-F5344CB8AC3E}">
        <p14:creationId xmlns:p14="http://schemas.microsoft.com/office/powerpoint/2010/main" val="143797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3D213-24EA-415F-9C12-9D1C380B163A}" type="datetime1">
              <a:rPr lang="en-IN" smtClean="0"/>
              <a:t>22-05-2020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26EF742-2CF7-4609-B3B5-B374C13753AE}" type="slidenum">
              <a:rPr lang="en-IN" smtClean="0"/>
              <a:t>‹#›</a:t>
            </a:fld>
            <a:endParaRPr lang="en-IN"/>
          </a:p>
        </p:txBody>
      </p:sp>
    </p:spTree>
    <p:extLst>
      <p:ext uri="{BB962C8B-B14F-4D97-AF65-F5344CB8AC3E}">
        <p14:creationId xmlns:p14="http://schemas.microsoft.com/office/powerpoint/2010/main" val="182092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5430D2-95EC-451C-B001-E1C3E5AACE84}" type="datetime1">
              <a:rPr lang="en-IN" smtClean="0"/>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6EF742-2CF7-4609-B3B5-B374C13753AE}" type="slidenum">
              <a:rPr lang="en-IN" smtClean="0"/>
              <a:t>‹#›</a:t>
            </a:fld>
            <a:endParaRPr lang="en-IN"/>
          </a:p>
        </p:txBody>
      </p:sp>
    </p:spTree>
    <p:extLst>
      <p:ext uri="{BB962C8B-B14F-4D97-AF65-F5344CB8AC3E}">
        <p14:creationId xmlns:p14="http://schemas.microsoft.com/office/powerpoint/2010/main" val="327941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3CE0C-4323-447D-BE4B-445DC63A6C73}" type="datetime1">
              <a:rPr lang="en-IN" smtClean="0"/>
              <a:t>22-05-2020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6EF742-2CF7-4609-B3B5-B374C13753AE}" type="slidenum">
              <a:rPr lang="en-IN" smtClean="0"/>
              <a:t>‹#›</a:t>
            </a:fld>
            <a:endParaRPr lang="en-IN"/>
          </a:p>
        </p:txBody>
      </p:sp>
    </p:spTree>
    <p:extLst>
      <p:ext uri="{BB962C8B-B14F-4D97-AF65-F5344CB8AC3E}">
        <p14:creationId xmlns:p14="http://schemas.microsoft.com/office/powerpoint/2010/main" val="156008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7C27F-0550-436D-92B2-17C67B539D69}" type="datetime1">
              <a:rPr lang="en-IN" smtClean="0"/>
              <a:t>22-05-2020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EF742-2CF7-4609-B3B5-B374C13753AE}" type="slidenum">
              <a:rPr lang="en-IN" smtClean="0"/>
              <a:t>‹#›</a:t>
            </a:fld>
            <a:endParaRPr lang="en-IN"/>
          </a:p>
        </p:txBody>
      </p:sp>
    </p:spTree>
    <p:extLst>
      <p:ext uri="{BB962C8B-B14F-4D97-AF65-F5344CB8AC3E}">
        <p14:creationId xmlns:p14="http://schemas.microsoft.com/office/powerpoint/2010/main" val="2013063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B93C-3E8F-490B-9714-46CB99100263}"/>
              </a:ext>
            </a:extLst>
          </p:cNvPr>
          <p:cNvSpPr>
            <a:spLocks noGrp="1"/>
          </p:cNvSpPr>
          <p:nvPr>
            <p:ph type="ctrTitle"/>
          </p:nvPr>
        </p:nvSpPr>
        <p:spPr/>
        <p:txBody>
          <a:bodyPr>
            <a:normAutofit/>
          </a:bodyPr>
          <a:lstStyle/>
          <a:p>
            <a:r>
              <a:rPr lang="en-IN" sz="6000" dirty="0">
                <a:solidFill>
                  <a:srgbClr val="002060"/>
                </a:solidFill>
              </a:rPr>
              <a:t>India fights COVID-19</a:t>
            </a:r>
          </a:p>
        </p:txBody>
      </p:sp>
      <p:sp>
        <p:nvSpPr>
          <p:cNvPr id="3" name="Subtitle 2">
            <a:extLst>
              <a:ext uri="{FF2B5EF4-FFF2-40B4-BE49-F238E27FC236}">
                <a16:creationId xmlns:a16="http://schemas.microsoft.com/office/drawing/2014/main" id="{E51D224E-1139-41BA-AD44-0E0C88EC24C1}"/>
              </a:ext>
            </a:extLst>
          </p:cNvPr>
          <p:cNvSpPr>
            <a:spLocks noGrp="1"/>
          </p:cNvSpPr>
          <p:nvPr>
            <p:ph type="subTitle" idx="1"/>
          </p:nvPr>
        </p:nvSpPr>
        <p:spPr/>
        <p:txBody>
          <a:bodyPr/>
          <a:lstStyle/>
          <a:p>
            <a:r>
              <a:rPr lang="en-IN" dirty="0"/>
              <a:t>Press briefing </a:t>
            </a:r>
          </a:p>
          <a:p>
            <a:r>
              <a:rPr lang="en-IN" dirty="0"/>
              <a:t>22</a:t>
            </a:r>
            <a:r>
              <a:rPr lang="en-IN" baseline="30000" dirty="0"/>
              <a:t>nd</a:t>
            </a:r>
            <a:r>
              <a:rPr lang="en-IN" dirty="0"/>
              <a:t> May 2020</a:t>
            </a:r>
          </a:p>
        </p:txBody>
      </p:sp>
      <p:sp>
        <p:nvSpPr>
          <p:cNvPr id="4" name="Slide Number Placeholder 3"/>
          <p:cNvSpPr>
            <a:spLocks noGrp="1"/>
          </p:cNvSpPr>
          <p:nvPr>
            <p:ph type="sldNum" sz="quarter" idx="12"/>
          </p:nvPr>
        </p:nvSpPr>
        <p:spPr/>
        <p:txBody>
          <a:bodyPr/>
          <a:lstStyle/>
          <a:p>
            <a:fld id="{526EF742-2CF7-4609-B3B5-B374C13753AE}" type="slidenum">
              <a:rPr lang="en-IN" smtClean="0"/>
              <a:t>1</a:t>
            </a:fld>
            <a:endParaRPr lang="en-IN"/>
          </a:p>
        </p:txBody>
      </p:sp>
    </p:spTree>
    <p:extLst>
      <p:ext uri="{BB962C8B-B14F-4D97-AF65-F5344CB8AC3E}">
        <p14:creationId xmlns:p14="http://schemas.microsoft.com/office/powerpoint/2010/main" val="348231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5303-74E9-484B-8064-84456923FB81}"/>
              </a:ext>
            </a:extLst>
          </p:cNvPr>
          <p:cNvSpPr>
            <a:spLocks noGrp="1"/>
          </p:cNvSpPr>
          <p:nvPr>
            <p:ph type="title"/>
          </p:nvPr>
        </p:nvSpPr>
        <p:spPr>
          <a:xfrm>
            <a:off x="533090" y="361302"/>
            <a:ext cx="4038910" cy="725693"/>
          </a:xfrm>
          <a:solidFill>
            <a:schemeClr val="accent1">
              <a:lumMod val="40000"/>
              <a:lumOff val="60000"/>
            </a:schemeClr>
          </a:solidFill>
        </p:spPr>
        <p:txBody>
          <a:bodyPr>
            <a:normAutofit/>
          </a:bodyPr>
          <a:lstStyle/>
          <a:p>
            <a:pPr algn="l"/>
            <a:r>
              <a:rPr lang="en-IN" sz="3600" dirty="0"/>
              <a:t>Estimate 3</a:t>
            </a:r>
          </a:p>
        </p:txBody>
      </p:sp>
      <p:sp>
        <p:nvSpPr>
          <p:cNvPr id="4" name="Text Placeholder 3">
            <a:extLst>
              <a:ext uri="{FF2B5EF4-FFF2-40B4-BE49-F238E27FC236}">
                <a16:creationId xmlns:a16="http://schemas.microsoft.com/office/drawing/2014/main" id="{484C6668-8A90-DC46-8D08-D1CEF27B77AF}"/>
              </a:ext>
            </a:extLst>
          </p:cNvPr>
          <p:cNvSpPr>
            <a:spLocks noGrp="1"/>
          </p:cNvSpPr>
          <p:nvPr>
            <p:ph type="body" sz="half" idx="4294967295"/>
          </p:nvPr>
        </p:nvSpPr>
        <p:spPr>
          <a:xfrm>
            <a:off x="533091" y="4238942"/>
            <a:ext cx="3673048" cy="1261202"/>
          </a:xfrm>
          <a:ln>
            <a:solidFill>
              <a:srgbClr val="002060"/>
            </a:solidFill>
          </a:ln>
        </p:spPr>
        <p:txBody>
          <a:bodyPr>
            <a:normAutofit fontScale="85000" lnSpcReduction="20000"/>
          </a:bodyPr>
          <a:lstStyle/>
          <a:p>
            <a:pPr marL="128588" indent="-128588"/>
            <a:r>
              <a:rPr lang="en-US" sz="1500" dirty="0"/>
              <a:t>Projections vs actual from 25</a:t>
            </a:r>
            <a:r>
              <a:rPr lang="en-US" sz="1500" baseline="30000" dirty="0"/>
              <a:t>th</a:t>
            </a:r>
            <a:r>
              <a:rPr lang="en-US" sz="1500" dirty="0"/>
              <a:t> March, 2020</a:t>
            </a:r>
          </a:p>
          <a:p>
            <a:pPr marL="128588" indent="-128588"/>
            <a:r>
              <a:rPr lang="en-US" sz="1500" dirty="0"/>
              <a:t>From 25</a:t>
            </a:r>
            <a:r>
              <a:rPr lang="en-US" sz="1500" baseline="30000" dirty="0"/>
              <a:t>th</a:t>
            </a:r>
            <a:r>
              <a:rPr lang="en-US" sz="1500" dirty="0"/>
              <a:t> March to April 6</a:t>
            </a:r>
            <a:r>
              <a:rPr lang="en-US" sz="1500" baseline="30000" dirty="0"/>
              <a:t>th</a:t>
            </a:r>
            <a:r>
              <a:rPr lang="en-US" sz="1500" dirty="0"/>
              <a:t> – the average daily growth rate was ~16.1%. At that rate we would have had 23,81,840 cases as on May 15</a:t>
            </a:r>
            <a:r>
              <a:rPr lang="en-US" sz="1500" baseline="30000" dirty="0"/>
              <a:t>th</a:t>
            </a:r>
          </a:p>
          <a:p>
            <a:pPr marL="128588" indent="-128588"/>
            <a:r>
              <a:rPr lang="en-US" sz="1500" dirty="0"/>
              <a:t>Actual cases on 15</a:t>
            </a:r>
            <a:r>
              <a:rPr lang="en-US" sz="1500" baseline="30000" dirty="0"/>
              <a:t>th</a:t>
            </a:r>
            <a:r>
              <a:rPr lang="en-US" sz="1500" dirty="0"/>
              <a:t> May - 81,970</a:t>
            </a:r>
          </a:p>
          <a:p>
            <a:pPr marL="128588" indent="-128588"/>
            <a:r>
              <a:rPr lang="en-US" sz="1500" dirty="0"/>
              <a:t>Cases averted 22,99,870</a:t>
            </a:r>
          </a:p>
          <a:p>
            <a:endParaRPr lang="en-US" sz="1125" dirty="0"/>
          </a:p>
          <a:p>
            <a:pPr marL="128588" indent="-128588"/>
            <a:endParaRPr lang="en-US" dirty="0"/>
          </a:p>
        </p:txBody>
      </p:sp>
      <p:pic>
        <p:nvPicPr>
          <p:cNvPr id="6" name="Picture 5">
            <a:extLst>
              <a:ext uri="{FF2B5EF4-FFF2-40B4-BE49-F238E27FC236}">
                <a16:creationId xmlns:a16="http://schemas.microsoft.com/office/drawing/2014/main" id="{4EF3DED5-487B-4E81-8155-0A814A671FD8}"/>
              </a:ext>
            </a:extLst>
          </p:cNvPr>
          <p:cNvPicPr>
            <a:picLocks noChangeAspect="1"/>
          </p:cNvPicPr>
          <p:nvPr/>
        </p:nvPicPr>
        <p:blipFill rotWithShape="1">
          <a:blip r:embed="rId2"/>
          <a:srcRect t="3469"/>
          <a:stretch/>
        </p:blipFill>
        <p:spPr>
          <a:xfrm>
            <a:off x="4322656" y="1812174"/>
            <a:ext cx="4704560" cy="3613526"/>
          </a:xfrm>
          <a:prstGeom prst="rect">
            <a:avLst/>
          </a:prstGeom>
          <a:ln>
            <a:solidFill>
              <a:srgbClr val="002060"/>
            </a:solidFill>
          </a:ln>
        </p:spPr>
      </p:pic>
      <p:sp>
        <p:nvSpPr>
          <p:cNvPr id="8" name="TextBox 7">
            <a:extLst>
              <a:ext uri="{FF2B5EF4-FFF2-40B4-BE49-F238E27FC236}">
                <a16:creationId xmlns:a16="http://schemas.microsoft.com/office/drawing/2014/main" id="{9004D647-91A8-4CE0-8B2B-4EF1A508E96E}"/>
              </a:ext>
            </a:extLst>
          </p:cNvPr>
          <p:cNvSpPr txBox="1"/>
          <p:nvPr/>
        </p:nvSpPr>
        <p:spPr>
          <a:xfrm>
            <a:off x="533091" y="1812175"/>
            <a:ext cx="3673048" cy="2215991"/>
          </a:xfrm>
          <a:prstGeom prst="rect">
            <a:avLst/>
          </a:prstGeom>
          <a:solidFill>
            <a:srgbClr val="002060"/>
          </a:solidFill>
        </p:spPr>
        <p:txBody>
          <a:bodyPr wrap="square" rtlCol="0">
            <a:spAutoFit/>
          </a:bodyPr>
          <a:lstStyle/>
          <a:p>
            <a:endParaRPr lang="en-IN" sz="2100" dirty="0">
              <a:solidFill>
                <a:schemeClr val="bg1"/>
              </a:solidFill>
            </a:endParaRPr>
          </a:p>
          <a:p>
            <a:r>
              <a:rPr lang="en-IN" sz="2400" dirty="0">
                <a:solidFill>
                  <a:schemeClr val="accent4">
                    <a:lumMod val="40000"/>
                    <a:lumOff val="60000"/>
                  </a:schemeClr>
                </a:solidFill>
              </a:rPr>
              <a:t>Cases</a:t>
            </a:r>
            <a:r>
              <a:rPr lang="en-IN" sz="2400" dirty="0">
                <a:solidFill>
                  <a:schemeClr val="bg1"/>
                </a:solidFill>
              </a:rPr>
              <a:t> averted  23 lakh</a:t>
            </a:r>
          </a:p>
          <a:p>
            <a:endParaRPr lang="en-IN" sz="2400" dirty="0">
              <a:solidFill>
                <a:schemeClr val="bg1"/>
              </a:solidFill>
            </a:endParaRPr>
          </a:p>
          <a:p>
            <a:endParaRPr lang="en-IN" sz="2400" dirty="0">
              <a:solidFill>
                <a:schemeClr val="bg1"/>
              </a:solidFill>
            </a:endParaRPr>
          </a:p>
          <a:p>
            <a:r>
              <a:rPr lang="en-IN" sz="2400" dirty="0">
                <a:solidFill>
                  <a:schemeClr val="accent2">
                    <a:lumMod val="60000"/>
                    <a:lumOff val="40000"/>
                  </a:schemeClr>
                </a:solidFill>
              </a:rPr>
              <a:t>Deaths</a:t>
            </a:r>
            <a:r>
              <a:rPr lang="en-IN" sz="2400" dirty="0">
                <a:solidFill>
                  <a:schemeClr val="bg1"/>
                </a:solidFill>
              </a:rPr>
              <a:t> averted 68,000</a:t>
            </a:r>
          </a:p>
          <a:p>
            <a:endParaRPr lang="en-IN" sz="2100" dirty="0">
              <a:solidFill>
                <a:schemeClr val="bg1"/>
              </a:solidFill>
            </a:endParaRPr>
          </a:p>
        </p:txBody>
      </p:sp>
      <p:sp>
        <p:nvSpPr>
          <p:cNvPr id="9" name="TextBox 8">
            <a:extLst>
              <a:ext uri="{FF2B5EF4-FFF2-40B4-BE49-F238E27FC236}">
                <a16:creationId xmlns:a16="http://schemas.microsoft.com/office/drawing/2014/main" id="{986266AD-A111-4810-BD22-854C2C2E68F9}"/>
              </a:ext>
            </a:extLst>
          </p:cNvPr>
          <p:cNvSpPr txBox="1"/>
          <p:nvPr/>
        </p:nvSpPr>
        <p:spPr>
          <a:xfrm>
            <a:off x="533091" y="5588407"/>
            <a:ext cx="3673049" cy="738664"/>
          </a:xfrm>
          <a:prstGeom prst="rect">
            <a:avLst/>
          </a:prstGeom>
          <a:noFill/>
          <a:ln>
            <a:solidFill>
              <a:srgbClr val="002060"/>
            </a:solidFill>
          </a:ln>
        </p:spPr>
        <p:txBody>
          <a:bodyPr wrap="square" rtlCol="0">
            <a:spAutoFit/>
          </a:bodyPr>
          <a:lstStyle/>
          <a:p>
            <a:pPr marL="128588" indent="-128588">
              <a:buFont typeface="Arial" panose="020B0604020202020204" pitchFamily="34" charset="0"/>
              <a:buChar char="•"/>
            </a:pPr>
            <a:r>
              <a:rPr lang="en-IN" sz="1400" dirty="0"/>
              <a:t>Deaths actual = 2,649. Deaths expected @ 3% = 71,455 </a:t>
            </a:r>
            <a:r>
              <a:rPr lang="en-IN" sz="1400" dirty="0" err="1"/>
              <a:t>apprx</a:t>
            </a:r>
            <a:r>
              <a:rPr lang="en-IN" sz="1400" dirty="0"/>
              <a:t>. (derived). </a:t>
            </a:r>
          </a:p>
          <a:p>
            <a:pPr marL="128588" indent="-128588">
              <a:buFont typeface="Arial" panose="020B0604020202020204" pitchFamily="34" charset="0"/>
              <a:buChar char="•"/>
            </a:pPr>
            <a:r>
              <a:rPr lang="en-IN" sz="1400" dirty="0"/>
              <a:t>Deaths averted = 68,806 </a:t>
            </a:r>
            <a:r>
              <a:rPr lang="en-IN" sz="1400" dirty="0" err="1"/>
              <a:t>apprx</a:t>
            </a:r>
            <a:r>
              <a:rPr lang="en-IN" sz="1400" dirty="0"/>
              <a:t>. (derived)</a:t>
            </a:r>
          </a:p>
        </p:txBody>
      </p:sp>
      <p:sp>
        <p:nvSpPr>
          <p:cNvPr id="10" name="TextBox 9">
            <a:extLst>
              <a:ext uri="{FF2B5EF4-FFF2-40B4-BE49-F238E27FC236}">
                <a16:creationId xmlns:a16="http://schemas.microsoft.com/office/drawing/2014/main" id="{5DA52D1C-1CCF-4F28-8F63-93DEC4DF6865}"/>
              </a:ext>
            </a:extLst>
          </p:cNvPr>
          <p:cNvSpPr txBox="1"/>
          <p:nvPr/>
        </p:nvSpPr>
        <p:spPr>
          <a:xfrm>
            <a:off x="7481411" y="5639907"/>
            <a:ext cx="1468776" cy="300082"/>
          </a:xfrm>
          <a:prstGeom prst="rect">
            <a:avLst/>
          </a:prstGeom>
          <a:noFill/>
        </p:spPr>
        <p:txBody>
          <a:bodyPr wrap="square" rtlCol="0">
            <a:spAutoFit/>
          </a:bodyPr>
          <a:lstStyle/>
          <a:p>
            <a:r>
              <a:rPr lang="en-IN" sz="1350" dirty="0"/>
              <a:t>Kapoor M, Ravi S</a:t>
            </a:r>
          </a:p>
        </p:txBody>
      </p:sp>
      <p:sp>
        <p:nvSpPr>
          <p:cNvPr id="11" name="TextBox 10">
            <a:extLst>
              <a:ext uri="{FF2B5EF4-FFF2-40B4-BE49-F238E27FC236}">
                <a16:creationId xmlns:a16="http://schemas.microsoft.com/office/drawing/2014/main" id="{A0FC4016-1587-4586-A16C-F5686B53E31D}"/>
              </a:ext>
            </a:extLst>
          </p:cNvPr>
          <p:cNvSpPr txBox="1"/>
          <p:nvPr/>
        </p:nvSpPr>
        <p:spPr>
          <a:xfrm>
            <a:off x="7980987" y="2262209"/>
            <a:ext cx="969200" cy="300082"/>
          </a:xfrm>
          <a:prstGeom prst="rect">
            <a:avLst/>
          </a:prstGeom>
          <a:solidFill>
            <a:schemeClr val="accent4">
              <a:lumMod val="20000"/>
              <a:lumOff val="80000"/>
            </a:schemeClr>
          </a:solidFill>
        </p:spPr>
        <p:txBody>
          <a:bodyPr wrap="square" rtlCol="0">
            <a:spAutoFit/>
          </a:bodyPr>
          <a:lstStyle/>
          <a:p>
            <a:r>
              <a:rPr lang="en-IN" sz="1350" dirty="0"/>
              <a:t>23,81,840</a:t>
            </a:r>
          </a:p>
        </p:txBody>
      </p:sp>
      <p:sp>
        <p:nvSpPr>
          <p:cNvPr id="12" name="TextBox 11">
            <a:extLst>
              <a:ext uri="{FF2B5EF4-FFF2-40B4-BE49-F238E27FC236}">
                <a16:creationId xmlns:a16="http://schemas.microsoft.com/office/drawing/2014/main" id="{6E68840D-3178-45B2-9E62-6B950CE0FDC5}"/>
              </a:ext>
            </a:extLst>
          </p:cNvPr>
          <p:cNvSpPr txBox="1"/>
          <p:nvPr/>
        </p:nvSpPr>
        <p:spPr>
          <a:xfrm>
            <a:off x="7332257" y="4926505"/>
            <a:ext cx="912151" cy="300082"/>
          </a:xfrm>
          <a:prstGeom prst="rect">
            <a:avLst/>
          </a:prstGeom>
          <a:solidFill>
            <a:schemeClr val="accent4">
              <a:lumMod val="20000"/>
              <a:lumOff val="80000"/>
            </a:schemeClr>
          </a:solidFill>
        </p:spPr>
        <p:txBody>
          <a:bodyPr wrap="square" rtlCol="0">
            <a:spAutoFit/>
          </a:bodyPr>
          <a:lstStyle/>
          <a:p>
            <a:r>
              <a:rPr lang="en-IN" sz="1350" dirty="0"/>
              <a:t>15 May</a:t>
            </a:r>
          </a:p>
        </p:txBody>
      </p:sp>
      <p:sp>
        <p:nvSpPr>
          <p:cNvPr id="13" name="TextBox 12">
            <a:extLst>
              <a:ext uri="{FF2B5EF4-FFF2-40B4-BE49-F238E27FC236}">
                <a16:creationId xmlns:a16="http://schemas.microsoft.com/office/drawing/2014/main" id="{C30413C9-327F-4BE5-8680-120F04199F94}"/>
              </a:ext>
            </a:extLst>
          </p:cNvPr>
          <p:cNvSpPr txBox="1"/>
          <p:nvPr/>
        </p:nvSpPr>
        <p:spPr>
          <a:xfrm>
            <a:off x="3304162" y="3954845"/>
            <a:ext cx="901976" cy="300082"/>
          </a:xfrm>
          <a:prstGeom prst="rect">
            <a:avLst/>
          </a:prstGeom>
          <a:noFill/>
        </p:spPr>
        <p:txBody>
          <a:bodyPr wrap="square" rtlCol="0">
            <a:spAutoFit/>
          </a:bodyPr>
          <a:lstStyle/>
          <a:p>
            <a:r>
              <a:rPr lang="en-IN" sz="1350" dirty="0" err="1"/>
              <a:t>Apprx</a:t>
            </a:r>
            <a:endParaRPr lang="en-IN" sz="1350" dirty="0"/>
          </a:p>
        </p:txBody>
      </p:sp>
      <p:sp>
        <p:nvSpPr>
          <p:cNvPr id="3" name="Slide Number Placeholder 2"/>
          <p:cNvSpPr>
            <a:spLocks noGrp="1"/>
          </p:cNvSpPr>
          <p:nvPr>
            <p:ph type="sldNum" sz="quarter" idx="12"/>
          </p:nvPr>
        </p:nvSpPr>
        <p:spPr/>
        <p:txBody>
          <a:bodyPr/>
          <a:lstStyle/>
          <a:p>
            <a:fld id="{526EF742-2CF7-4609-B3B5-B374C13753AE}" type="slidenum">
              <a:rPr lang="en-IN" smtClean="0"/>
              <a:t>10</a:t>
            </a:fld>
            <a:endParaRPr lang="en-IN"/>
          </a:p>
        </p:txBody>
      </p:sp>
    </p:spTree>
    <p:extLst>
      <p:ext uri="{BB962C8B-B14F-4D97-AF65-F5344CB8AC3E}">
        <p14:creationId xmlns:p14="http://schemas.microsoft.com/office/powerpoint/2010/main" val="402269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5C9019-3C05-482F-86E6-CB390AFB789A}"/>
              </a:ext>
            </a:extLst>
          </p:cNvPr>
          <p:cNvSpPr>
            <a:spLocks noGrp="1"/>
          </p:cNvSpPr>
          <p:nvPr>
            <p:ph type="title"/>
          </p:nvPr>
        </p:nvSpPr>
        <p:spPr>
          <a:xfrm>
            <a:off x="254598" y="167571"/>
            <a:ext cx="5685554" cy="838254"/>
          </a:xfrm>
          <a:solidFill>
            <a:schemeClr val="accent1">
              <a:lumMod val="40000"/>
              <a:lumOff val="60000"/>
            </a:schemeClr>
          </a:solidFill>
        </p:spPr>
        <p:txBody>
          <a:bodyPr>
            <a:noAutofit/>
          </a:bodyPr>
          <a:lstStyle/>
          <a:p>
            <a:r>
              <a:rPr lang="en-IN" sz="3200" dirty="0"/>
              <a:t>Estimate 4: Independent Experts</a:t>
            </a:r>
          </a:p>
        </p:txBody>
      </p:sp>
      <p:sp>
        <p:nvSpPr>
          <p:cNvPr id="6" name="Rectangle 5">
            <a:extLst>
              <a:ext uri="{FF2B5EF4-FFF2-40B4-BE49-F238E27FC236}">
                <a16:creationId xmlns:a16="http://schemas.microsoft.com/office/drawing/2014/main" id="{FB2BB4AF-9EA6-439A-8FC2-23D24586B684}"/>
              </a:ext>
            </a:extLst>
          </p:cNvPr>
          <p:cNvSpPr/>
          <p:nvPr/>
        </p:nvSpPr>
        <p:spPr>
          <a:xfrm>
            <a:off x="3401667" y="5528856"/>
            <a:ext cx="5113683" cy="299441"/>
          </a:xfrm>
          <a:prstGeom prst="rect">
            <a:avLst/>
          </a:prstGeom>
        </p:spPr>
        <p:txBody>
          <a:bodyPr wrap="square">
            <a:spAutoFit/>
          </a:bodyPr>
          <a:lstStyle/>
          <a:p>
            <a:pPr algn="just">
              <a:lnSpc>
                <a:spcPct val="107000"/>
              </a:lnSpc>
              <a:spcAft>
                <a:spcPts val="450"/>
              </a:spcAft>
            </a:pPr>
            <a:r>
              <a:rPr lang="en-US" sz="1350" dirty="0">
                <a:solidFill>
                  <a:srgbClr val="222222"/>
                </a:solidFill>
                <a:latin typeface="Arial" panose="020B0604020202020204" pitchFamily="34" charset="0"/>
                <a:ea typeface="Times New Roman" panose="02020603050405020304" pitchFamily="18" charset="0"/>
              </a:rPr>
              <a:t>Arvind Pandey, R.M. Mishra, Sandip Mandal &amp; </a:t>
            </a:r>
            <a:r>
              <a:rPr lang="en-US" sz="1350" dirty="0" err="1">
                <a:solidFill>
                  <a:srgbClr val="222222"/>
                </a:solidFill>
                <a:latin typeface="Arial" panose="020B0604020202020204" pitchFamily="34" charset="0"/>
                <a:ea typeface="Times New Roman" panose="02020603050405020304" pitchFamily="18" charset="0"/>
              </a:rPr>
              <a:t>Padum</a:t>
            </a:r>
            <a:r>
              <a:rPr lang="en-US" sz="1350" dirty="0">
                <a:solidFill>
                  <a:srgbClr val="222222"/>
                </a:solidFill>
                <a:latin typeface="Arial" panose="020B0604020202020204" pitchFamily="34" charset="0"/>
                <a:ea typeface="Times New Roman" panose="02020603050405020304" pitchFamily="18" charset="0"/>
              </a:rPr>
              <a:t> </a:t>
            </a:r>
            <a:r>
              <a:rPr lang="en-US" sz="1350" dirty="0" err="1">
                <a:solidFill>
                  <a:srgbClr val="222222"/>
                </a:solidFill>
                <a:latin typeface="Arial" panose="020B0604020202020204" pitchFamily="34" charset="0"/>
                <a:ea typeface="Times New Roman" panose="02020603050405020304" pitchFamily="18" charset="0"/>
              </a:rPr>
              <a:t>Naryan</a:t>
            </a:r>
            <a:endParaRPr lang="en-IN" sz="1200" dirty="0">
              <a:latin typeface="Times New Roman" panose="02020603050405020304" pitchFamily="18" charset="0"/>
              <a:ea typeface="Calibri" panose="020F0502020204030204" pitchFamily="34" charset="0"/>
            </a:endParaRPr>
          </a:p>
        </p:txBody>
      </p:sp>
      <p:graphicFrame>
        <p:nvGraphicFramePr>
          <p:cNvPr id="8" name="Table 7">
            <a:extLst>
              <a:ext uri="{FF2B5EF4-FFF2-40B4-BE49-F238E27FC236}">
                <a16:creationId xmlns:a16="http://schemas.microsoft.com/office/drawing/2014/main" id="{F9AC60CA-4EBB-4812-A0A5-07E38416A632}"/>
              </a:ext>
            </a:extLst>
          </p:cNvPr>
          <p:cNvGraphicFramePr>
            <a:graphicFrameLocks noGrp="1"/>
          </p:cNvGraphicFramePr>
          <p:nvPr>
            <p:extLst>
              <p:ext uri="{D42A27DB-BD31-4B8C-83A1-F6EECF244321}">
                <p14:modId xmlns:p14="http://schemas.microsoft.com/office/powerpoint/2010/main" val="653730535"/>
              </p:ext>
            </p:extLst>
          </p:nvPr>
        </p:nvGraphicFramePr>
        <p:xfrm>
          <a:off x="4278381" y="1457383"/>
          <a:ext cx="4549637" cy="3543420"/>
        </p:xfrm>
        <a:graphic>
          <a:graphicData uri="http://schemas.openxmlformats.org/drawingml/2006/table">
            <a:tbl>
              <a:tblPr firstRow="1" firstCol="1" bandRow="1">
                <a:tableStyleId>{5C22544A-7EE6-4342-B048-85BDC9FD1C3A}</a:tableStyleId>
              </a:tblPr>
              <a:tblGrid>
                <a:gridCol w="2363028">
                  <a:extLst>
                    <a:ext uri="{9D8B030D-6E8A-4147-A177-3AD203B41FA5}">
                      <a16:colId xmlns:a16="http://schemas.microsoft.com/office/drawing/2014/main" val="4098587307"/>
                    </a:ext>
                  </a:extLst>
                </a:gridCol>
                <a:gridCol w="2186609">
                  <a:extLst>
                    <a:ext uri="{9D8B030D-6E8A-4147-A177-3AD203B41FA5}">
                      <a16:colId xmlns:a16="http://schemas.microsoft.com/office/drawing/2014/main" val="1320513266"/>
                    </a:ext>
                  </a:extLst>
                </a:gridCol>
              </a:tblGrid>
              <a:tr h="1005453">
                <a:tc>
                  <a:txBody>
                    <a:bodyPr/>
                    <a:lstStyle/>
                    <a:p>
                      <a:pPr algn="just">
                        <a:lnSpc>
                          <a:spcPct val="107000"/>
                        </a:lnSpc>
                        <a:spcAft>
                          <a:spcPts val="600"/>
                        </a:spcAft>
                      </a:pPr>
                      <a:r>
                        <a:rPr lang="en-US" sz="1400" dirty="0">
                          <a:effectLst/>
                          <a:latin typeface="+mn-lt"/>
                        </a:rPr>
                        <a:t> </a:t>
                      </a:r>
                      <a:endParaRPr lang="en-IN" sz="1500" dirty="0">
                        <a:effectLst/>
                        <a:latin typeface="+mn-lt"/>
                        <a:ea typeface="Calibri" panose="020F0502020204030204" pitchFamily="34" charset="0"/>
                      </a:endParaRPr>
                    </a:p>
                  </a:txBody>
                  <a:tcPr marL="46759" marR="46759" marT="0" marB="0" anchor="ctr">
                    <a:solidFill>
                      <a:schemeClr val="accent1">
                        <a:lumMod val="75000"/>
                      </a:schemeClr>
                    </a:solidFill>
                  </a:tcPr>
                </a:tc>
                <a:tc>
                  <a:txBody>
                    <a:bodyPr/>
                    <a:lstStyle/>
                    <a:p>
                      <a:pPr algn="ctr">
                        <a:lnSpc>
                          <a:spcPct val="107000"/>
                        </a:lnSpc>
                        <a:spcAft>
                          <a:spcPts val="600"/>
                        </a:spcAft>
                      </a:pPr>
                      <a:r>
                        <a:rPr lang="en-US" sz="1400" dirty="0">
                          <a:effectLst/>
                          <a:latin typeface="+mn-lt"/>
                        </a:rPr>
                        <a:t>Number of cases by 15</a:t>
                      </a:r>
                      <a:r>
                        <a:rPr lang="en-US" sz="1400" baseline="30000" dirty="0">
                          <a:effectLst/>
                          <a:latin typeface="+mn-lt"/>
                        </a:rPr>
                        <a:t>th</a:t>
                      </a:r>
                      <a:r>
                        <a:rPr lang="en-US" sz="1400" dirty="0">
                          <a:effectLst/>
                          <a:latin typeface="+mn-lt"/>
                        </a:rPr>
                        <a:t> May if no lockdown was implemented</a:t>
                      </a:r>
                      <a:endParaRPr lang="en-IN" sz="1500" dirty="0">
                        <a:effectLst/>
                        <a:latin typeface="+mn-lt"/>
                      </a:endParaRPr>
                    </a:p>
                  </a:txBody>
                  <a:tcPr marL="46759" marR="46759" marT="0" marB="0" anchor="ctr">
                    <a:solidFill>
                      <a:schemeClr val="accent1">
                        <a:lumMod val="75000"/>
                      </a:schemeClr>
                    </a:solidFill>
                  </a:tcPr>
                </a:tc>
                <a:extLst>
                  <a:ext uri="{0D108BD9-81ED-4DB2-BD59-A6C34878D82A}">
                    <a16:rowId xmlns:a16="http://schemas.microsoft.com/office/drawing/2014/main" val="1552711186"/>
                  </a:ext>
                </a:extLst>
              </a:tr>
              <a:tr h="310761">
                <a:tc>
                  <a:txBody>
                    <a:bodyPr/>
                    <a:lstStyle/>
                    <a:p>
                      <a:pPr algn="l">
                        <a:lnSpc>
                          <a:spcPct val="107000"/>
                        </a:lnSpc>
                        <a:spcAft>
                          <a:spcPts val="600"/>
                        </a:spcAft>
                      </a:pPr>
                      <a:r>
                        <a:rPr lang="en-US" sz="1200" dirty="0">
                          <a:effectLst/>
                          <a:latin typeface="+mn-lt"/>
                        </a:rPr>
                        <a:t>Cases observed </a:t>
                      </a:r>
                      <a:endParaRPr lang="en-IN" sz="1200" dirty="0">
                        <a:effectLst/>
                        <a:latin typeface="+mn-lt"/>
                        <a:ea typeface="Calibri" panose="020F0502020204030204" pitchFamily="34" charset="0"/>
                      </a:endParaRPr>
                    </a:p>
                  </a:txBody>
                  <a:tcPr marL="46759" marR="46759" marT="0" marB="0" anchor="ctr"/>
                </a:tc>
                <a:tc>
                  <a:txBody>
                    <a:bodyPr/>
                    <a:lstStyle/>
                    <a:p>
                      <a:pPr algn="ctr">
                        <a:lnSpc>
                          <a:spcPct val="107000"/>
                        </a:lnSpc>
                        <a:spcAft>
                          <a:spcPts val="600"/>
                        </a:spcAft>
                      </a:pPr>
                      <a:r>
                        <a:rPr lang="en-US" sz="1500" b="1" dirty="0">
                          <a:effectLst/>
                          <a:latin typeface="+mn-lt"/>
                          <a:ea typeface="Calibri" panose="020F0502020204030204" pitchFamily="34" charset="0"/>
                        </a:rPr>
                        <a:t>81,970</a:t>
                      </a:r>
                      <a:endParaRPr lang="en-IN" sz="1500" b="1" dirty="0">
                        <a:effectLst/>
                        <a:latin typeface="+mn-lt"/>
                        <a:ea typeface="Calibri" panose="020F0502020204030204" pitchFamily="34" charset="0"/>
                      </a:endParaRPr>
                    </a:p>
                  </a:txBody>
                  <a:tcPr marL="46759" marR="46759" marT="0" marB="0" anchor="ctr"/>
                </a:tc>
                <a:extLst>
                  <a:ext uri="{0D108BD9-81ED-4DB2-BD59-A6C34878D82A}">
                    <a16:rowId xmlns:a16="http://schemas.microsoft.com/office/drawing/2014/main" val="3327060358"/>
                  </a:ext>
                </a:extLst>
              </a:tr>
              <a:tr h="310761">
                <a:tc>
                  <a:txBody>
                    <a:bodyPr/>
                    <a:lstStyle/>
                    <a:p>
                      <a:pPr algn="l">
                        <a:lnSpc>
                          <a:spcPct val="107000"/>
                        </a:lnSpc>
                        <a:spcAft>
                          <a:spcPts val="600"/>
                        </a:spcAft>
                      </a:pPr>
                      <a:r>
                        <a:rPr lang="en-IN" sz="1200" dirty="0">
                          <a:effectLst/>
                          <a:latin typeface="+mn-lt"/>
                          <a:ea typeface="Calibri" panose="020F0502020204030204" pitchFamily="34" charset="0"/>
                        </a:rPr>
                        <a:t>Deaths observed</a:t>
                      </a:r>
                    </a:p>
                  </a:txBody>
                  <a:tcPr marL="46759" marR="46759" marT="0" marB="0" anchor="ctr"/>
                </a:tc>
                <a:tc>
                  <a:txBody>
                    <a:bodyPr/>
                    <a:lstStyle/>
                    <a:p>
                      <a:pPr algn="ctr">
                        <a:lnSpc>
                          <a:spcPct val="107000"/>
                        </a:lnSpc>
                        <a:spcAft>
                          <a:spcPts val="600"/>
                        </a:spcAft>
                      </a:pPr>
                      <a:r>
                        <a:rPr lang="en-IN" sz="1500" b="1" dirty="0">
                          <a:effectLst/>
                          <a:latin typeface="+mn-lt"/>
                          <a:ea typeface="Calibri" panose="020F0502020204030204" pitchFamily="34" charset="0"/>
                        </a:rPr>
                        <a:t>2,649</a:t>
                      </a:r>
                    </a:p>
                  </a:txBody>
                  <a:tcPr marL="46759" marR="46759" marT="0" marB="0" anchor="ctr"/>
                </a:tc>
                <a:extLst>
                  <a:ext uri="{0D108BD9-81ED-4DB2-BD59-A6C34878D82A}">
                    <a16:rowId xmlns:a16="http://schemas.microsoft.com/office/drawing/2014/main" val="3145486310"/>
                  </a:ext>
                </a:extLst>
              </a:tr>
              <a:tr h="635944">
                <a:tc>
                  <a:txBody>
                    <a:bodyPr/>
                    <a:lstStyle/>
                    <a:p>
                      <a:pPr algn="l">
                        <a:lnSpc>
                          <a:spcPct val="107000"/>
                        </a:lnSpc>
                        <a:spcAft>
                          <a:spcPts val="600"/>
                        </a:spcAft>
                      </a:pPr>
                      <a:r>
                        <a:rPr lang="en-US" sz="1200" dirty="0">
                          <a:effectLst/>
                          <a:latin typeface="+mn-lt"/>
                        </a:rPr>
                        <a:t>CASES that would have occurred (Estimated using model)</a:t>
                      </a:r>
                      <a:endParaRPr lang="en-IN" sz="1200" dirty="0">
                        <a:effectLst/>
                        <a:latin typeface="+mn-lt"/>
                        <a:ea typeface="Calibri" panose="020F0502020204030204" pitchFamily="34" charset="0"/>
                      </a:endParaRPr>
                    </a:p>
                  </a:txBody>
                  <a:tcPr marL="46759" marR="46759" marT="0" marB="0" anchor="ctr"/>
                </a:tc>
                <a:tc>
                  <a:txBody>
                    <a:bodyPr/>
                    <a:lstStyle/>
                    <a:p>
                      <a:pPr algn="ctr">
                        <a:lnSpc>
                          <a:spcPct val="107000"/>
                        </a:lnSpc>
                        <a:spcAft>
                          <a:spcPts val="600"/>
                        </a:spcAft>
                      </a:pPr>
                      <a:r>
                        <a:rPr lang="en-US" sz="1500" b="1" kern="1200" dirty="0">
                          <a:solidFill>
                            <a:schemeClr val="dk1"/>
                          </a:solidFill>
                          <a:effectLst/>
                          <a:latin typeface="+mn-lt"/>
                          <a:ea typeface="+mn-ea"/>
                          <a:cs typeface="+mn-cs"/>
                        </a:rPr>
                        <a:t>16,70,942</a:t>
                      </a:r>
                      <a:endParaRPr lang="en-IN" sz="1500" b="1" dirty="0">
                        <a:effectLst/>
                        <a:latin typeface="+mn-lt"/>
                        <a:ea typeface="Calibri" panose="020F0502020204030204" pitchFamily="34" charset="0"/>
                      </a:endParaRPr>
                    </a:p>
                  </a:txBody>
                  <a:tcPr marL="46759" marR="46759" marT="0" marB="0" anchor="ctr"/>
                </a:tc>
                <a:extLst>
                  <a:ext uri="{0D108BD9-81ED-4DB2-BD59-A6C34878D82A}">
                    <a16:rowId xmlns:a16="http://schemas.microsoft.com/office/drawing/2014/main" val="3116911347"/>
                  </a:ext>
                </a:extLst>
              </a:tr>
              <a:tr h="635508">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200" dirty="0">
                          <a:solidFill>
                            <a:schemeClr val="bg1"/>
                          </a:solidFill>
                          <a:effectLst/>
                          <a:latin typeface="+mn-lt"/>
                        </a:rPr>
                        <a:t>DEATHS </a:t>
                      </a:r>
                      <a:r>
                        <a:rPr lang="en-US" sz="1200" dirty="0">
                          <a:effectLst/>
                          <a:latin typeface="+mn-lt"/>
                        </a:rPr>
                        <a:t>that would have occurred (Estimated using model)</a:t>
                      </a:r>
                      <a:endParaRPr lang="en-IN" sz="1200" dirty="0">
                        <a:effectLst/>
                        <a:latin typeface="+mn-lt"/>
                        <a:ea typeface="Calibri" panose="020F0502020204030204" pitchFamily="34" charset="0"/>
                      </a:endParaRPr>
                    </a:p>
                    <a:p>
                      <a:pPr algn="l">
                        <a:lnSpc>
                          <a:spcPct val="107000"/>
                        </a:lnSpc>
                        <a:spcAft>
                          <a:spcPts val="600"/>
                        </a:spcAft>
                      </a:pPr>
                      <a:endParaRPr lang="en-IN" sz="1200" dirty="0">
                        <a:effectLst/>
                        <a:latin typeface="+mn-lt"/>
                        <a:ea typeface="Calibri" panose="020F0502020204030204" pitchFamily="34" charset="0"/>
                      </a:endParaRPr>
                    </a:p>
                  </a:txBody>
                  <a:tcPr marL="46759" marR="46759" marT="0" marB="0" anchor="ctr"/>
                </a:tc>
                <a:tc>
                  <a:txBody>
                    <a:bodyPr/>
                    <a:lstStyle/>
                    <a:p>
                      <a:pPr algn="ctr">
                        <a:lnSpc>
                          <a:spcPct val="107000"/>
                        </a:lnSpc>
                        <a:spcAft>
                          <a:spcPts val="600"/>
                        </a:spcAft>
                      </a:pPr>
                      <a:r>
                        <a:rPr lang="en-US" sz="1500" b="1" kern="1200" dirty="0">
                          <a:solidFill>
                            <a:schemeClr val="dk1"/>
                          </a:solidFill>
                          <a:effectLst/>
                          <a:latin typeface="+mn-lt"/>
                          <a:ea typeface="+mn-ea"/>
                          <a:cs typeface="+mn-cs"/>
                        </a:rPr>
                        <a:t>53,750</a:t>
                      </a:r>
                    </a:p>
                    <a:p>
                      <a:pPr algn="ctr">
                        <a:lnSpc>
                          <a:spcPct val="107000"/>
                        </a:lnSpc>
                        <a:spcAft>
                          <a:spcPts val="600"/>
                        </a:spcAft>
                      </a:pPr>
                      <a:endParaRPr lang="en-IN" sz="1500" b="1" dirty="0">
                        <a:effectLst/>
                        <a:latin typeface="+mn-lt"/>
                        <a:ea typeface="Calibri" panose="020F0502020204030204" pitchFamily="34" charset="0"/>
                      </a:endParaRPr>
                    </a:p>
                  </a:txBody>
                  <a:tcPr marL="46759" marR="46759" marT="0" marB="0" anchor="ctr"/>
                </a:tc>
                <a:extLst>
                  <a:ext uri="{0D108BD9-81ED-4DB2-BD59-A6C34878D82A}">
                    <a16:rowId xmlns:a16="http://schemas.microsoft.com/office/drawing/2014/main" val="1866188686"/>
                  </a:ext>
                </a:extLst>
              </a:tr>
              <a:tr h="345305">
                <a:tc>
                  <a:txBody>
                    <a:bodyPr/>
                    <a:lstStyle/>
                    <a:p>
                      <a:pPr algn="just">
                        <a:lnSpc>
                          <a:spcPct val="107000"/>
                        </a:lnSpc>
                        <a:spcAft>
                          <a:spcPts val="600"/>
                        </a:spcAft>
                      </a:pPr>
                      <a:r>
                        <a:rPr lang="en-US" sz="1800" b="1" dirty="0">
                          <a:solidFill>
                            <a:srgbClr val="002060"/>
                          </a:solidFill>
                          <a:effectLst/>
                          <a:latin typeface="+mn-lt"/>
                        </a:rPr>
                        <a:t>Cases averted</a:t>
                      </a:r>
                      <a:endParaRPr lang="en-IN" sz="1800" b="1" dirty="0">
                        <a:solidFill>
                          <a:srgbClr val="002060"/>
                        </a:solidFill>
                        <a:effectLst/>
                        <a:latin typeface="+mn-lt"/>
                        <a:ea typeface="Calibri" panose="020F0502020204030204" pitchFamily="34" charset="0"/>
                      </a:endParaRPr>
                    </a:p>
                  </a:txBody>
                  <a:tcPr marL="46759" marR="46759" marT="0" marB="0" anchor="ctr">
                    <a:solidFill>
                      <a:schemeClr val="accent4">
                        <a:lumMod val="20000"/>
                        <a:lumOff val="80000"/>
                      </a:schemeClr>
                    </a:solidFill>
                  </a:tcPr>
                </a:tc>
                <a:tc>
                  <a:txBody>
                    <a:bodyPr/>
                    <a:lstStyle/>
                    <a:p>
                      <a:pPr algn="ctr">
                        <a:lnSpc>
                          <a:spcPct val="107000"/>
                        </a:lnSpc>
                        <a:spcAft>
                          <a:spcPts val="600"/>
                        </a:spcAft>
                      </a:pPr>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15,88,972</a:t>
                      </a:r>
                      <a:endParaRPr lang="en-IN" sz="1800" b="1" dirty="0">
                        <a:solidFill>
                          <a:srgbClr val="002060"/>
                        </a:solidFill>
                        <a:effectLst/>
                        <a:latin typeface="+mn-lt"/>
                        <a:ea typeface="Calibri" panose="020F0502020204030204" pitchFamily="34" charset="0"/>
                      </a:endParaRPr>
                    </a:p>
                  </a:txBody>
                  <a:tcPr marL="46759" marR="46759" marT="0" marB="0" anchor="ctr">
                    <a:solidFill>
                      <a:schemeClr val="accent4">
                        <a:lumMod val="20000"/>
                        <a:lumOff val="80000"/>
                      </a:schemeClr>
                    </a:solidFill>
                  </a:tcPr>
                </a:tc>
                <a:extLst>
                  <a:ext uri="{0D108BD9-81ED-4DB2-BD59-A6C34878D82A}">
                    <a16:rowId xmlns:a16="http://schemas.microsoft.com/office/drawing/2014/main" val="3199738646"/>
                  </a:ext>
                </a:extLst>
              </a:tr>
              <a:tr h="280511">
                <a:tc>
                  <a:txBody>
                    <a:bodyPr/>
                    <a:lstStyle/>
                    <a:p>
                      <a:pPr algn="just">
                        <a:lnSpc>
                          <a:spcPct val="107000"/>
                        </a:lnSpc>
                        <a:spcAft>
                          <a:spcPts val="600"/>
                        </a:spcAft>
                      </a:pPr>
                      <a:r>
                        <a:rPr lang="en-US" sz="1800" b="1">
                          <a:solidFill>
                            <a:srgbClr val="002060"/>
                          </a:solidFill>
                          <a:effectLst/>
                          <a:latin typeface="+mn-lt"/>
                        </a:rPr>
                        <a:t>Deaths averted</a:t>
                      </a:r>
                      <a:endParaRPr lang="en-IN" sz="1800" b="1">
                        <a:solidFill>
                          <a:srgbClr val="002060"/>
                        </a:solidFill>
                        <a:effectLst/>
                        <a:latin typeface="+mn-lt"/>
                        <a:ea typeface="Calibri" panose="020F0502020204030204" pitchFamily="34" charset="0"/>
                      </a:endParaRPr>
                    </a:p>
                  </a:txBody>
                  <a:tcPr marL="46759" marR="46759" marT="0" marB="0" anchor="ctr">
                    <a:solidFill>
                      <a:schemeClr val="accent6">
                        <a:lumMod val="40000"/>
                        <a:lumOff val="60000"/>
                      </a:schemeClr>
                    </a:solidFill>
                  </a:tcPr>
                </a:tc>
                <a:tc>
                  <a:txBody>
                    <a:bodyPr/>
                    <a:lstStyle/>
                    <a:p>
                      <a:pPr algn="ctr">
                        <a:lnSpc>
                          <a:spcPct val="107000"/>
                        </a:lnSpc>
                        <a:spcAft>
                          <a:spcPts val="600"/>
                        </a:spcAft>
                      </a:pPr>
                      <a:r>
                        <a:rPr lang="en-US" sz="1800" b="1" dirty="0">
                          <a:solidFill>
                            <a:srgbClr val="002060"/>
                          </a:solidFill>
                          <a:effectLst/>
                          <a:latin typeface="+mn-lt"/>
                        </a:rPr>
                        <a:t> 51,101</a:t>
                      </a:r>
                      <a:endParaRPr lang="en-IN" sz="1800" b="1" dirty="0">
                        <a:solidFill>
                          <a:srgbClr val="002060"/>
                        </a:solidFill>
                        <a:effectLst/>
                        <a:latin typeface="+mn-lt"/>
                        <a:ea typeface="Calibri" panose="020F0502020204030204" pitchFamily="34" charset="0"/>
                      </a:endParaRPr>
                    </a:p>
                  </a:txBody>
                  <a:tcPr marL="46759" marR="46759" marT="0" marB="0" anchor="ctr">
                    <a:solidFill>
                      <a:schemeClr val="accent6">
                        <a:lumMod val="40000"/>
                        <a:lumOff val="60000"/>
                      </a:schemeClr>
                    </a:solidFill>
                  </a:tcPr>
                </a:tc>
                <a:extLst>
                  <a:ext uri="{0D108BD9-81ED-4DB2-BD59-A6C34878D82A}">
                    <a16:rowId xmlns:a16="http://schemas.microsoft.com/office/drawing/2014/main" val="990565406"/>
                  </a:ext>
                </a:extLst>
              </a:tr>
            </a:tbl>
          </a:graphicData>
        </a:graphic>
      </p:graphicFrame>
      <p:sp>
        <p:nvSpPr>
          <p:cNvPr id="10" name="TextBox 9">
            <a:extLst>
              <a:ext uri="{FF2B5EF4-FFF2-40B4-BE49-F238E27FC236}">
                <a16:creationId xmlns:a16="http://schemas.microsoft.com/office/drawing/2014/main" id="{7534F0AB-2983-426C-8B95-29A063EF75E6}"/>
              </a:ext>
            </a:extLst>
          </p:cNvPr>
          <p:cNvSpPr txBox="1"/>
          <p:nvPr/>
        </p:nvSpPr>
        <p:spPr>
          <a:xfrm>
            <a:off x="628650" y="2407755"/>
            <a:ext cx="3508513" cy="2585323"/>
          </a:xfrm>
          <a:prstGeom prst="rect">
            <a:avLst/>
          </a:prstGeom>
          <a:solidFill>
            <a:srgbClr val="002060"/>
          </a:solidFill>
        </p:spPr>
        <p:txBody>
          <a:bodyPr wrap="square" rtlCol="0">
            <a:spAutoFit/>
          </a:bodyPr>
          <a:lstStyle/>
          <a:p>
            <a:endParaRPr lang="en-IN" sz="2100" dirty="0">
              <a:solidFill>
                <a:schemeClr val="bg1"/>
              </a:solidFill>
            </a:endParaRPr>
          </a:p>
          <a:p>
            <a:r>
              <a:rPr lang="en-IN" sz="2400" dirty="0">
                <a:solidFill>
                  <a:schemeClr val="accent4">
                    <a:lumMod val="40000"/>
                    <a:lumOff val="60000"/>
                  </a:schemeClr>
                </a:solidFill>
              </a:rPr>
              <a:t>Cases</a:t>
            </a:r>
            <a:r>
              <a:rPr lang="en-IN" sz="2400" dirty="0">
                <a:solidFill>
                  <a:schemeClr val="bg1"/>
                </a:solidFill>
              </a:rPr>
              <a:t> averted 15.9 lakh</a:t>
            </a:r>
          </a:p>
          <a:p>
            <a:endParaRPr lang="en-IN" sz="2400" dirty="0">
              <a:solidFill>
                <a:schemeClr val="bg1"/>
              </a:solidFill>
            </a:endParaRPr>
          </a:p>
          <a:p>
            <a:endParaRPr lang="en-IN" sz="2400" dirty="0">
              <a:solidFill>
                <a:schemeClr val="bg1"/>
              </a:solidFill>
            </a:endParaRPr>
          </a:p>
          <a:p>
            <a:endParaRPr lang="en-IN" sz="2400" dirty="0">
              <a:solidFill>
                <a:schemeClr val="bg1"/>
              </a:solidFill>
            </a:endParaRPr>
          </a:p>
          <a:p>
            <a:r>
              <a:rPr lang="en-IN" sz="2400" dirty="0">
                <a:solidFill>
                  <a:schemeClr val="accent2">
                    <a:lumMod val="60000"/>
                    <a:lumOff val="40000"/>
                  </a:schemeClr>
                </a:solidFill>
              </a:rPr>
              <a:t>Deaths</a:t>
            </a:r>
            <a:r>
              <a:rPr lang="en-IN" sz="2400" dirty="0">
                <a:solidFill>
                  <a:schemeClr val="bg1"/>
                </a:solidFill>
              </a:rPr>
              <a:t> averted 51,000</a:t>
            </a:r>
          </a:p>
          <a:p>
            <a:endParaRPr lang="en-IN" sz="2100" dirty="0">
              <a:solidFill>
                <a:schemeClr val="bg1"/>
              </a:solidFill>
            </a:endParaRPr>
          </a:p>
        </p:txBody>
      </p:sp>
      <p:sp>
        <p:nvSpPr>
          <p:cNvPr id="11" name="TextBox 10">
            <a:extLst>
              <a:ext uri="{FF2B5EF4-FFF2-40B4-BE49-F238E27FC236}">
                <a16:creationId xmlns:a16="http://schemas.microsoft.com/office/drawing/2014/main" id="{297310C7-C1DB-4B5E-BB9D-8692292C1355}"/>
              </a:ext>
            </a:extLst>
          </p:cNvPr>
          <p:cNvSpPr txBox="1"/>
          <p:nvPr/>
        </p:nvSpPr>
        <p:spPr>
          <a:xfrm>
            <a:off x="2981740" y="4946896"/>
            <a:ext cx="901976" cy="300082"/>
          </a:xfrm>
          <a:prstGeom prst="rect">
            <a:avLst/>
          </a:prstGeom>
          <a:noFill/>
        </p:spPr>
        <p:txBody>
          <a:bodyPr wrap="square" rtlCol="0">
            <a:spAutoFit/>
          </a:bodyPr>
          <a:lstStyle/>
          <a:p>
            <a:r>
              <a:rPr lang="en-IN" sz="1350" dirty="0" err="1"/>
              <a:t>Apprx</a:t>
            </a:r>
            <a:endParaRPr lang="en-IN" sz="1350" dirty="0"/>
          </a:p>
        </p:txBody>
      </p:sp>
      <p:sp>
        <p:nvSpPr>
          <p:cNvPr id="2" name="Slide Number Placeholder 1"/>
          <p:cNvSpPr>
            <a:spLocks noGrp="1"/>
          </p:cNvSpPr>
          <p:nvPr>
            <p:ph type="sldNum" sz="quarter" idx="12"/>
          </p:nvPr>
        </p:nvSpPr>
        <p:spPr/>
        <p:txBody>
          <a:bodyPr/>
          <a:lstStyle/>
          <a:p>
            <a:fld id="{526EF742-2CF7-4609-B3B5-B374C13753AE}" type="slidenum">
              <a:rPr lang="en-IN" smtClean="0"/>
              <a:t>11</a:t>
            </a:fld>
            <a:endParaRPr lang="en-IN"/>
          </a:p>
        </p:txBody>
      </p:sp>
    </p:spTree>
    <p:extLst>
      <p:ext uri="{BB962C8B-B14F-4D97-AF65-F5344CB8AC3E}">
        <p14:creationId xmlns:p14="http://schemas.microsoft.com/office/powerpoint/2010/main" val="207241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B192-2192-4FDC-9C37-32ADB63A6F2E}"/>
              </a:ext>
            </a:extLst>
          </p:cNvPr>
          <p:cNvSpPr>
            <a:spLocks noGrp="1"/>
          </p:cNvSpPr>
          <p:nvPr>
            <p:ph type="title"/>
          </p:nvPr>
        </p:nvSpPr>
        <p:spPr>
          <a:xfrm>
            <a:off x="293208" y="260648"/>
            <a:ext cx="4134776" cy="994172"/>
          </a:xfrm>
          <a:solidFill>
            <a:schemeClr val="accent1">
              <a:lumMod val="40000"/>
              <a:lumOff val="60000"/>
            </a:schemeClr>
          </a:solidFill>
        </p:spPr>
        <p:txBody>
          <a:bodyPr>
            <a:normAutofit fontScale="90000"/>
          </a:bodyPr>
          <a:lstStyle/>
          <a:p>
            <a:r>
              <a:rPr lang="en-IN" sz="3600" dirty="0"/>
              <a:t>Estimate 5: </a:t>
            </a:r>
            <a:r>
              <a:rPr lang="en-IN" sz="3600" dirty="0" err="1"/>
              <a:t>MoSPI</a:t>
            </a:r>
            <a:r>
              <a:rPr lang="en-IN" sz="3600" dirty="0"/>
              <a:t>/ISI</a:t>
            </a:r>
          </a:p>
        </p:txBody>
      </p:sp>
      <p:sp>
        <p:nvSpPr>
          <p:cNvPr id="3" name="TextBox 2">
            <a:extLst>
              <a:ext uri="{FF2B5EF4-FFF2-40B4-BE49-F238E27FC236}">
                <a16:creationId xmlns:a16="http://schemas.microsoft.com/office/drawing/2014/main" id="{C0A9730E-3F94-47B8-8C49-A7ABCD33A4EF}"/>
              </a:ext>
            </a:extLst>
          </p:cNvPr>
          <p:cNvSpPr txBox="1"/>
          <p:nvPr/>
        </p:nvSpPr>
        <p:spPr>
          <a:xfrm>
            <a:off x="7126356" y="5588407"/>
            <a:ext cx="1896097" cy="300082"/>
          </a:xfrm>
          <a:prstGeom prst="rect">
            <a:avLst/>
          </a:prstGeom>
          <a:solidFill>
            <a:schemeClr val="accent4">
              <a:lumMod val="20000"/>
              <a:lumOff val="80000"/>
            </a:schemeClr>
          </a:solidFill>
        </p:spPr>
        <p:txBody>
          <a:bodyPr wrap="square" rtlCol="0">
            <a:spAutoFit/>
          </a:bodyPr>
          <a:lstStyle/>
          <a:p>
            <a:pPr algn="ctr"/>
            <a:r>
              <a:rPr lang="en-IN" sz="1350" b="1" dirty="0"/>
              <a:t>MoSPI / ISI</a:t>
            </a:r>
          </a:p>
        </p:txBody>
      </p:sp>
      <p:sp>
        <p:nvSpPr>
          <p:cNvPr id="4" name="TextBox 3">
            <a:extLst>
              <a:ext uri="{FF2B5EF4-FFF2-40B4-BE49-F238E27FC236}">
                <a16:creationId xmlns:a16="http://schemas.microsoft.com/office/drawing/2014/main" id="{47D79FFC-D4EC-458D-BEC1-F6F6D40E7D53}"/>
              </a:ext>
            </a:extLst>
          </p:cNvPr>
          <p:cNvSpPr txBox="1"/>
          <p:nvPr/>
        </p:nvSpPr>
        <p:spPr>
          <a:xfrm>
            <a:off x="323021" y="2294768"/>
            <a:ext cx="3508513" cy="2769989"/>
          </a:xfrm>
          <a:prstGeom prst="rect">
            <a:avLst/>
          </a:prstGeom>
          <a:solidFill>
            <a:srgbClr val="002060"/>
          </a:solidFill>
        </p:spPr>
        <p:txBody>
          <a:bodyPr wrap="square" rtlCol="0">
            <a:spAutoFit/>
          </a:bodyPr>
          <a:lstStyle/>
          <a:p>
            <a:endParaRPr lang="en-IN" sz="2100" dirty="0">
              <a:solidFill>
                <a:schemeClr val="bg1"/>
              </a:solidFill>
            </a:endParaRPr>
          </a:p>
          <a:p>
            <a:r>
              <a:rPr lang="en-IN" sz="2400" dirty="0">
                <a:solidFill>
                  <a:schemeClr val="accent4">
                    <a:lumMod val="40000"/>
                    <a:lumOff val="60000"/>
                  </a:schemeClr>
                </a:solidFill>
              </a:rPr>
              <a:t>Cases</a:t>
            </a:r>
            <a:r>
              <a:rPr lang="en-IN" sz="2400" dirty="0">
                <a:solidFill>
                  <a:schemeClr val="bg1"/>
                </a:solidFill>
              </a:rPr>
              <a:t> averted </a:t>
            </a:r>
            <a:r>
              <a:rPr lang="en-IN" sz="2400" b="1" dirty="0">
                <a:solidFill>
                  <a:schemeClr val="bg1"/>
                </a:solidFill>
              </a:rPr>
              <a:t>20 lakh </a:t>
            </a:r>
          </a:p>
          <a:p>
            <a:r>
              <a:rPr lang="en-IN" dirty="0">
                <a:solidFill>
                  <a:schemeClr val="bg1"/>
                </a:solidFill>
              </a:rPr>
              <a:t>(Range 14 – 29 lakh)</a:t>
            </a:r>
          </a:p>
          <a:p>
            <a:endParaRPr lang="en-IN" sz="2400" dirty="0">
              <a:solidFill>
                <a:schemeClr val="bg1"/>
              </a:solidFill>
            </a:endParaRPr>
          </a:p>
          <a:p>
            <a:endParaRPr lang="en-IN" sz="2400" dirty="0">
              <a:solidFill>
                <a:schemeClr val="bg1"/>
              </a:solidFill>
            </a:endParaRPr>
          </a:p>
          <a:p>
            <a:r>
              <a:rPr lang="en-IN" sz="2400" dirty="0">
                <a:solidFill>
                  <a:schemeClr val="accent2">
                    <a:lumMod val="60000"/>
                    <a:lumOff val="40000"/>
                  </a:schemeClr>
                </a:solidFill>
              </a:rPr>
              <a:t>Deaths</a:t>
            </a:r>
            <a:r>
              <a:rPr lang="en-IN" sz="2400" dirty="0">
                <a:solidFill>
                  <a:schemeClr val="bg1"/>
                </a:solidFill>
              </a:rPr>
              <a:t> averted </a:t>
            </a:r>
            <a:r>
              <a:rPr lang="en-IN" sz="2400" b="1" dirty="0">
                <a:solidFill>
                  <a:schemeClr val="bg1"/>
                </a:solidFill>
              </a:rPr>
              <a:t>54,000</a:t>
            </a:r>
          </a:p>
          <a:p>
            <a:r>
              <a:rPr lang="en-IN" dirty="0">
                <a:solidFill>
                  <a:schemeClr val="bg1"/>
                </a:solidFill>
              </a:rPr>
              <a:t>(Range 37,000 – 78,000)</a:t>
            </a:r>
          </a:p>
          <a:p>
            <a:endParaRPr lang="en-IN" sz="2100" dirty="0">
              <a:solidFill>
                <a:schemeClr val="bg1"/>
              </a:solidFill>
            </a:endParaRPr>
          </a:p>
        </p:txBody>
      </p:sp>
      <p:graphicFrame>
        <p:nvGraphicFramePr>
          <p:cNvPr id="5" name="Table 5">
            <a:extLst>
              <a:ext uri="{FF2B5EF4-FFF2-40B4-BE49-F238E27FC236}">
                <a16:creationId xmlns:a16="http://schemas.microsoft.com/office/drawing/2014/main" id="{2BE10E50-F770-4E4F-8B5A-0706D6054831}"/>
              </a:ext>
            </a:extLst>
          </p:cNvPr>
          <p:cNvGraphicFramePr>
            <a:graphicFrameLocks noGrp="1"/>
          </p:cNvGraphicFramePr>
          <p:nvPr>
            <p:extLst>
              <p:ext uri="{D42A27DB-BD31-4B8C-83A1-F6EECF244321}">
                <p14:modId xmlns:p14="http://schemas.microsoft.com/office/powerpoint/2010/main" val="799972412"/>
              </p:ext>
            </p:extLst>
          </p:nvPr>
        </p:nvGraphicFramePr>
        <p:xfrm>
          <a:off x="4181889" y="2370808"/>
          <a:ext cx="4639090" cy="1594816"/>
        </p:xfrm>
        <a:graphic>
          <a:graphicData uri="http://schemas.openxmlformats.org/drawingml/2006/table">
            <a:tbl>
              <a:tblPr firstRow="1" bandRow="1">
                <a:tableStyleId>{5C22544A-7EE6-4342-B048-85BDC9FD1C3A}</a:tableStyleId>
              </a:tblPr>
              <a:tblGrid>
                <a:gridCol w="985682">
                  <a:extLst>
                    <a:ext uri="{9D8B030D-6E8A-4147-A177-3AD203B41FA5}">
                      <a16:colId xmlns:a16="http://schemas.microsoft.com/office/drawing/2014/main" val="3157656818"/>
                    </a:ext>
                  </a:extLst>
                </a:gridCol>
                <a:gridCol w="1288373">
                  <a:extLst>
                    <a:ext uri="{9D8B030D-6E8A-4147-A177-3AD203B41FA5}">
                      <a16:colId xmlns:a16="http://schemas.microsoft.com/office/drawing/2014/main" val="1605114736"/>
                    </a:ext>
                  </a:extLst>
                </a:gridCol>
                <a:gridCol w="1094340">
                  <a:extLst>
                    <a:ext uri="{9D8B030D-6E8A-4147-A177-3AD203B41FA5}">
                      <a16:colId xmlns:a16="http://schemas.microsoft.com/office/drawing/2014/main" val="3758672324"/>
                    </a:ext>
                  </a:extLst>
                </a:gridCol>
                <a:gridCol w="1270695">
                  <a:extLst>
                    <a:ext uri="{9D8B030D-6E8A-4147-A177-3AD203B41FA5}">
                      <a16:colId xmlns:a16="http://schemas.microsoft.com/office/drawing/2014/main" val="118214752"/>
                    </a:ext>
                  </a:extLst>
                </a:gridCol>
              </a:tblGrid>
              <a:tr h="480060">
                <a:tc>
                  <a:txBody>
                    <a:bodyPr/>
                    <a:lstStyle/>
                    <a:p>
                      <a:endParaRPr lang="en-IN" sz="1800" dirty="0"/>
                    </a:p>
                  </a:txBody>
                  <a:tcPr marL="68580" marR="68580" marT="34290" marB="34290"/>
                </a:tc>
                <a:tc>
                  <a:txBody>
                    <a:bodyPr/>
                    <a:lstStyle/>
                    <a:p>
                      <a:pPr algn="ctr"/>
                      <a:r>
                        <a:rPr lang="en-IN" sz="1800" dirty="0"/>
                        <a:t>Estimated for 15 May</a:t>
                      </a:r>
                    </a:p>
                  </a:txBody>
                  <a:tcPr marL="68580" marR="68580" marT="34290" marB="34290"/>
                </a:tc>
                <a:tc>
                  <a:txBody>
                    <a:bodyPr/>
                    <a:lstStyle/>
                    <a:p>
                      <a:pPr algn="ctr"/>
                      <a:r>
                        <a:rPr lang="en-IN" sz="1800" dirty="0"/>
                        <a:t>Lower (10%)</a:t>
                      </a:r>
                    </a:p>
                  </a:txBody>
                  <a:tcPr marL="68580" marR="68580" marT="34290" marB="34290"/>
                </a:tc>
                <a:tc>
                  <a:txBody>
                    <a:bodyPr/>
                    <a:lstStyle/>
                    <a:p>
                      <a:pPr algn="ctr"/>
                      <a:r>
                        <a:rPr lang="en-IN" sz="1800" dirty="0"/>
                        <a:t>Upper (95%)</a:t>
                      </a:r>
                    </a:p>
                  </a:txBody>
                  <a:tcPr marL="68580" marR="68580" marT="34290" marB="34290"/>
                </a:tc>
                <a:extLst>
                  <a:ext uri="{0D108BD9-81ED-4DB2-BD59-A6C34878D82A}">
                    <a16:rowId xmlns:a16="http://schemas.microsoft.com/office/drawing/2014/main" val="241495239"/>
                  </a:ext>
                </a:extLst>
              </a:tr>
              <a:tr h="480060">
                <a:tc>
                  <a:txBody>
                    <a:bodyPr/>
                    <a:lstStyle/>
                    <a:p>
                      <a:r>
                        <a:rPr lang="en-IN" sz="1800" dirty="0"/>
                        <a:t>Cases</a:t>
                      </a:r>
                    </a:p>
                  </a:txBody>
                  <a:tcPr marL="68580" marR="68580" marT="34290" marB="34290"/>
                </a:tc>
                <a:tc>
                  <a:txBody>
                    <a:bodyPr/>
                    <a:lstStyle/>
                    <a:p>
                      <a:pPr algn="ctr"/>
                      <a:r>
                        <a:rPr lang="en-IN" sz="1800" dirty="0"/>
                        <a:t>20,82,668</a:t>
                      </a:r>
                    </a:p>
                  </a:txBody>
                  <a:tcPr marL="68580" marR="68580" marT="34290" marB="34290"/>
                </a:tc>
                <a:tc>
                  <a:txBody>
                    <a:bodyPr/>
                    <a:lstStyle/>
                    <a:p>
                      <a:pPr algn="ctr"/>
                      <a:r>
                        <a:rPr lang="en-IN" sz="1800" dirty="0"/>
                        <a:t>14,56,292</a:t>
                      </a:r>
                    </a:p>
                  </a:txBody>
                  <a:tcPr marL="68580" marR="68580" marT="34290" marB="34290"/>
                </a:tc>
                <a:tc>
                  <a:txBody>
                    <a:bodyPr/>
                    <a:lstStyle/>
                    <a:p>
                      <a:pPr algn="ctr"/>
                      <a:r>
                        <a:rPr lang="en-IN" sz="1800" dirty="0"/>
                        <a:t>29,78,459</a:t>
                      </a:r>
                    </a:p>
                    <a:p>
                      <a:pPr algn="ctr"/>
                      <a:endParaRPr lang="en-IN" sz="1800" dirty="0"/>
                    </a:p>
                  </a:txBody>
                  <a:tcPr marL="68580" marR="68580" marT="34290" marB="34290"/>
                </a:tc>
                <a:extLst>
                  <a:ext uri="{0D108BD9-81ED-4DB2-BD59-A6C34878D82A}">
                    <a16:rowId xmlns:a16="http://schemas.microsoft.com/office/drawing/2014/main" val="2953460989"/>
                  </a:ext>
                </a:extLst>
              </a:tr>
              <a:tr h="360376">
                <a:tc>
                  <a:txBody>
                    <a:bodyPr/>
                    <a:lstStyle/>
                    <a:p>
                      <a:r>
                        <a:rPr lang="en-IN" sz="1800" dirty="0"/>
                        <a:t>Deaths</a:t>
                      </a:r>
                    </a:p>
                  </a:txBody>
                  <a:tcPr marL="68580" marR="68580" marT="34290" marB="34290"/>
                </a:tc>
                <a:tc>
                  <a:txBody>
                    <a:bodyPr/>
                    <a:lstStyle/>
                    <a:p>
                      <a:pPr algn="ctr"/>
                      <a:r>
                        <a:rPr lang="en-IN" sz="1800" dirty="0"/>
                        <a:t>56,422</a:t>
                      </a:r>
                    </a:p>
                  </a:txBody>
                  <a:tcPr marL="68580" marR="68580" marT="34290" marB="34290"/>
                </a:tc>
                <a:tc>
                  <a:txBody>
                    <a:bodyPr/>
                    <a:lstStyle/>
                    <a:p>
                      <a:pPr algn="ctr"/>
                      <a:r>
                        <a:rPr lang="en-IN" sz="1800" dirty="0"/>
                        <a:t>39,452</a:t>
                      </a:r>
                    </a:p>
                  </a:txBody>
                  <a:tcPr marL="68580" marR="68580" marT="34290" marB="34290"/>
                </a:tc>
                <a:tc>
                  <a:txBody>
                    <a:bodyPr/>
                    <a:lstStyle/>
                    <a:p>
                      <a:pPr algn="ctr"/>
                      <a:r>
                        <a:rPr lang="en-IN" sz="1800" dirty="0"/>
                        <a:t>80,690</a:t>
                      </a:r>
                    </a:p>
                  </a:txBody>
                  <a:tcPr marL="68580" marR="68580" marT="34290" marB="34290"/>
                </a:tc>
                <a:extLst>
                  <a:ext uri="{0D108BD9-81ED-4DB2-BD59-A6C34878D82A}">
                    <a16:rowId xmlns:a16="http://schemas.microsoft.com/office/drawing/2014/main" val="1329245493"/>
                  </a:ext>
                </a:extLst>
              </a:tr>
            </a:tbl>
          </a:graphicData>
        </a:graphic>
      </p:graphicFrame>
      <p:graphicFrame>
        <p:nvGraphicFramePr>
          <p:cNvPr id="7" name="Table 5">
            <a:extLst>
              <a:ext uri="{FF2B5EF4-FFF2-40B4-BE49-F238E27FC236}">
                <a16:creationId xmlns:a16="http://schemas.microsoft.com/office/drawing/2014/main" id="{B73E461A-26DB-4818-997A-4DF46CD088C0}"/>
              </a:ext>
            </a:extLst>
          </p:cNvPr>
          <p:cNvGraphicFramePr>
            <a:graphicFrameLocks noGrp="1"/>
          </p:cNvGraphicFramePr>
          <p:nvPr>
            <p:extLst>
              <p:ext uri="{D42A27DB-BD31-4B8C-83A1-F6EECF244321}">
                <p14:modId xmlns:p14="http://schemas.microsoft.com/office/powerpoint/2010/main" val="2976025650"/>
              </p:ext>
            </p:extLst>
          </p:nvPr>
        </p:nvGraphicFramePr>
        <p:xfrm>
          <a:off x="4263886" y="4119276"/>
          <a:ext cx="3836506" cy="703276"/>
        </p:xfrm>
        <a:graphic>
          <a:graphicData uri="http://schemas.openxmlformats.org/drawingml/2006/table">
            <a:tbl>
              <a:tblPr firstRow="1" bandRow="1">
                <a:tableStyleId>{10A1B5D5-9B99-4C35-A422-299274C87663}</a:tableStyleId>
              </a:tblPr>
              <a:tblGrid>
                <a:gridCol w="1918253">
                  <a:extLst>
                    <a:ext uri="{9D8B030D-6E8A-4147-A177-3AD203B41FA5}">
                      <a16:colId xmlns:a16="http://schemas.microsoft.com/office/drawing/2014/main" val="3157656818"/>
                    </a:ext>
                  </a:extLst>
                </a:gridCol>
                <a:gridCol w="1918253">
                  <a:extLst>
                    <a:ext uri="{9D8B030D-6E8A-4147-A177-3AD203B41FA5}">
                      <a16:colId xmlns:a16="http://schemas.microsoft.com/office/drawing/2014/main" val="1605114736"/>
                    </a:ext>
                  </a:extLst>
                </a:gridCol>
              </a:tblGrid>
              <a:tr h="278130">
                <a:tc>
                  <a:txBody>
                    <a:bodyPr/>
                    <a:lstStyle/>
                    <a:p>
                      <a:r>
                        <a:rPr lang="en-IN" sz="1800" dirty="0">
                          <a:solidFill>
                            <a:srgbClr val="002060"/>
                          </a:solidFill>
                        </a:rPr>
                        <a:t>Cases averted </a:t>
                      </a:r>
                    </a:p>
                  </a:txBody>
                  <a:tcPr marL="68580" marR="68580" marT="34290" marB="34290"/>
                </a:tc>
                <a:tc>
                  <a:txBody>
                    <a:bodyPr/>
                    <a:lstStyle/>
                    <a:p>
                      <a:pPr algn="ctr"/>
                      <a:r>
                        <a:rPr lang="en-IN" sz="1800" dirty="0">
                          <a:solidFill>
                            <a:srgbClr val="002060"/>
                          </a:solidFill>
                        </a:rPr>
                        <a:t>20,00,698</a:t>
                      </a:r>
                    </a:p>
                  </a:txBody>
                  <a:tcPr marL="68580" marR="68580" marT="34290" marB="34290"/>
                </a:tc>
                <a:extLst>
                  <a:ext uri="{0D108BD9-81ED-4DB2-BD59-A6C34878D82A}">
                    <a16:rowId xmlns:a16="http://schemas.microsoft.com/office/drawing/2014/main" val="2953460989"/>
                  </a:ext>
                </a:extLst>
              </a:tr>
              <a:tr h="360376">
                <a:tc>
                  <a:txBody>
                    <a:bodyPr/>
                    <a:lstStyle/>
                    <a:p>
                      <a:r>
                        <a:rPr lang="en-IN" sz="1800" dirty="0">
                          <a:solidFill>
                            <a:srgbClr val="002060"/>
                          </a:solidFill>
                        </a:rPr>
                        <a:t>Deaths averted</a:t>
                      </a:r>
                    </a:p>
                  </a:txBody>
                  <a:tcPr marL="68580" marR="68580" marT="34290" marB="34290"/>
                </a:tc>
                <a:tc>
                  <a:txBody>
                    <a:bodyPr/>
                    <a:lstStyle/>
                    <a:p>
                      <a:pPr algn="ctr"/>
                      <a:r>
                        <a:rPr lang="en-IN" sz="1800" dirty="0">
                          <a:solidFill>
                            <a:srgbClr val="002060"/>
                          </a:solidFill>
                        </a:rPr>
                        <a:t> 53,773</a:t>
                      </a:r>
                    </a:p>
                  </a:txBody>
                  <a:tcPr marL="68580" marR="68580" marT="34290" marB="34290"/>
                </a:tc>
                <a:extLst>
                  <a:ext uri="{0D108BD9-81ED-4DB2-BD59-A6C34878D82A}">
                    <a16:rowId xmlns:a16="http://schemas.microsoft.com/office/drawing/2014/main" val="1329245493"/>
                  </a:ext>
                </a:extLst>
              </a:tr>
            </a:tbl>
          </a:graphicData>
        </a:graphic>
      </p:graphicFrame>
      <p:sp>
        <p:nvSpPr>
          <p:cNvPr id="8" name="TextBox 7">
            <a:extLst>
              <a:ext uri="{FF2B5EF4-FFF2-40B4-BE49-F238E27FC236}">
                <a16:creationId xmlns:a16="http://schemas.microsoft.com/office/drawing/2014/main" id="{35C42A38-6C19-42D0-8B15-AC77674F1838}"/>
              </a:ext>
            </a:extLst>
          </p:cNvPr>
          <p:cNvSpPr txBox="1"/>
          <p:nvPr/>
        </p:nvSpPr>
        <p:spPr>
          <a:xfrm>
            <a:off x="323023" y="5234827"/>
            <a:ext cx="901976" cy="300082"/>
          </a:xfrm>
          <a:prstGeom prst="rect">
            <a:avLst/>
          </a:prstGeom>
          <a:noFill/>
        </p:spPr>
        <p:txBody>
          <a:bodyPr wrap="square" rtlCol="0">
            <a:spAutoFit/>
          </a:bodyPr>
          <a:lstStyle/>
          <a:p>
            <a:r>
              <a:rPr lang="en-IN" sz="1350" dirty="0" err="1"/>
              <a:t>Apprx</a:t>
            </a:r>
            <a:endParaRPr lang="en-IN" sz="1350" dirty="0"/>
          </a:p>
        </p:txBody>
      </p:sp>
      <p:sp>
        <p:nvSpPr>
          <p:cNvPr id="6" name="Slide Number Placeholder 5"/>
          <p:cNvSpPr>
            <a:spLocks noGrp="1"/>
          </p:cNvSpPr>
          <p:nvPr>
            <p:ph type="sldNum" sz="quarter" idx="12"/>
          </p:nvPr>
        </p:nvSpPr>
        <p:spPr/>
        <p:txBody>
          <a:bodyPr/>
          <a:lstStyle/>
          <a:p>
            <a:fld id="{526EF742-2CF7-4609-B3B5-B374C13753AE}" type="slidenum">
              <a:rPr lang="en-IN" smtClean="0"/>
              <a:t>12</a:t>
            </a:fld>
            <a:endParaRPr lang="en-IN"/>
          </a:p>
        </p:txBody>
      </p:sp>
    </p:spTree>
    <p:extLst>
      <p:ext uri="{BB962C8B-B14F-4D97-AF65-F5344CB8AC3E}">
        <p14:creationId xmlns:p14="http://schemas.microsoft.com/office/powerpoint/2010/main" val="180465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BF77-1E28-4E23-83F2-83D66A8D71AD}"/>
              </a:ext>
            </a:extLst>
          </p:cNvPr>
          <p:cNvSpPr>
            <a:spLocks noGrp="1"/>
          </p:cNvSpPr>
          <p:nvPr>
            <p:ph type="title"/>
          </p:nvPr>
        </p:nvSpPr>
        <p:spPr>
          <a:solidFill>
            <a:schemeClr val="accent1">
              <a:lumMod val="40000"/>
              <a:lumOff val="60000"/>
            </a:schemeClr>
          </a:solidFill>
        </p:spPr>
        <p:txBody>
          <a:bodyPr>
            <a:normAutofit fontScale="90000"/>
          </a:bodyPr>
          <a:lstStyle/>
          <a:p>
            <a:pPr algn="ctr"/>
            <a:r>
              <a:rPr lang="en-IN" b="1" dirty="0">
                <a:solidFill>
                  <a:srgbClr val="002060"/>
                </a:solidFill>
              </a:rPr>
              <a:t>Summary of various estimates: </a:t>
            </a:r>
            <a:br>
              <a:rPr lang="en-IN" dirty="0"/>
            </a:br>
            <a:r>
              <a:rPr lang="en-IN" sz="3000" dirty="0">
                <a:solidFill>
                  <a:srgbClr val="C00000"/>
                </a:solidFill>
              </a:rPr>
              <a:t>Cases and deaths averted</a:t>
            </a:r>
            <a:endParaRPr lang="en-IN" dirty="0">
              <a:solidFill>
                <a:srgbClr val="C00000"/>
              </a:solidFill>
            </a:endParaRPr>
          </a:p>
        </p:txBody>
      </p:sp>
      <p:graphicFrame>
        <p:nvGraphicFramePr>
          <p:cNvPr id="3" name="Table 3">
            <a:extLst>
              <a:ext uri="{FF2B5EF4-FFF2-40B4-BE49-F238E27FC236}">
                <a16:creationId xmlns:a16="http://schemas.microsoft.com/office/drawing/2014/main" id="{1B8DB3A7-304D-45B4-BAA3-5372C86C455E}"/>
              </a:ext>
            </a:extLst>
          </p:cNvPr>
          <p:cNvGraphicFramePr>
            <a:graphicFrameLocks noGrp="1"/>
          </p:cNvGraphicFramePr>
          <p:nvPr>
            <p:extLst>
              <p:ext uri="{D42A27DB-BD31-4B8C-83A1-F6EECF244321}">
                <p14:modId xmlns:p14="http://schemas.microsoft.com/office/powerpoint/2010/main" val="3914940134"/>
              </p:ext>
            </p:extLst>
          </p:nvPr>
        </p:nvGraphicFramePr>
        <p:xfrm>
          <a:off x="520560" y="1916835"/>
          <a:ext cx="8166239" cy="3548538"/>
        </p:xfrm>
        <a:graphic>
          <a:graphicData uri="http://schemas.openxmlformats.org/drawingml/2006/table">
            <a:tbl>
              <a:tblPr firstRow="1" bandRow="1">
                <a:tableStyleId>{5C22544A-7EE6-4342-B048-85BDC9FD1C3A}</a:tableStyleId>
              </a:tblPr>
              <a:tblGrid>
                <a:gridCol w="2971320">
                  <a:extLst>
                    <a:ext uri="{9D8B030D-6E8A-4147-A177-3AD203B41FA5}">
                      <a16:colId xmlns:a16="http://schemas.microsoft.com/office/drawing/2014/main" val="3261873667"/>
                    </a:ext>
                  </a:extLst>
                </a:gridCol>
                <a:gridCol w="2664296">
                  <a:extLst>
                    <a:ext uri="{9D8B030D-6E8A-4147-A177-3AD203B41FA5}">
                      <a16:colId xmlns:a16="http://schemas.microsoft.com/office/drawing/2014/main" val="3400629561"/>
                    </a:ext>
                  </a:extLst>
                </a:gridCol>
                <a:gridCol w="2530623">
                  <a:extLst>
                    <a:ext uri="{9D8B030D-6E8A-4147-A177-3AD203B41FA5}">
                      <a16:colId xmlns:a16="http://schemas.microsoft.com/office/drawing/2014/main" val="7028039"/>
                    </a:ext>
                  </a:extLst>
                </a:gridCol>
              </a:tblGrid>
              <a:tr h="441001">
                <a:tc>
                  <a:txBody>
                    <a:bodyPr/>
                    <a:lstStyle/>
                    <a:p>
                      <a:endParaRPr lang="en-IN" sz="1600" dirty="0"/>
                    </a:p>
                  </a:txBody>
                  <a:tcPr marL="68580" marR="68580" marT="34290" marB="34290"/>
                </a:tc>
                <a:tc>
                  <a:txBody>
                    <a:bodyPr/>
                    <a:lstStyle/>
                    <a:p>
                      <a:pPr algn="ctr"/>
                      <a:r>
                        <a:rPr lang="en-IN" sz="1800" dirty="0"/>
                        <a:t>Cases averted</a:t>
                      </a:r>
                    </a:p>
                  </a:txBody>
                  <a:tcPr marL="68580" marR="68580" marT="34290" marB="34290"/>
                </a:tc>
                <a:tc>
                  <a:txBody>
                    <a:bodyPr/>
                    <a:lstStyle/>
                    <a:p>
                      <a:pPr algn="ctr"/>
                      <a:r>
                        <a:rPr lang="en-IN" sz="1800" dirty="0"/>
                        <a:t>Deaths averted</a:t>
                      </a:r>
                    </a:p>
                  </a:txBody>
                  <a:tcPr marL="68580" marR="68580" marT="34290" marB="34290"/>
                </a:tc>
                <a:extLst>
                  <a:ext uri="{0D108BD9-81ED-4DB2-BD59-A6C34878D82A}">
                    <a16:rowId xmlns:a16="http://schemas.microsoft.com/office/drawing/2014/main" val="104175157"/>
                  </a:ext>
                </a:extLst>
              </a:tr>
              <a:tr h="561603">
                <a:tc>
                  <a:txBody>
                    <a:bodyPr/>
                    <a:lstStyle/>
                    <a:p>
                      <a:r>
                        <a:rPr lang="en-IN" sz="2000" b="1" dirty="0"/>
                        <a:t>Estimate 1 </a:t>
                      </a:r>
                      <a:r>
                        <a:rPr lang="en-IN" sz="1600" dirty="0"/>
                        <a:t>(BCG)</a:t>
                      </a:r>
                    </a:p>
                  </a:txBody>
                  <a:tcPr marL="68580" marR="68580" marT="34290" marB="34290"/>
                </a:tc>
                <a:tc>
                  <a:txBody>
                    <a:bodyPr/>
                    <a:lstStyle/>
                    <a:p>
                      <a:pPr algn="ctr"/>
                      <a:r>
                        <a:rPr lang="en-IN" sz="1800" b="1" dirty="0"/>
                        <a:t>36-70 lakhs</a:t>
                      </a:r>
                    </a:p>
                  </a:txBody>
                  <a:tcPr marL="68580" marR="68580" marT="34290" marB="34290"/>
                </a:tc>
                <a:tc>
                  <a:txBody>
                    <a:bodyPr/>
                    <a:lstStyle/>
                    <a:p>
                      <a:pPr algn="ctr"/>
                      <a:r>
                        <a:rPr lang="en-IN" sz="1800" b="1" dirty="0"/>
                        <a:t>1.2-2.1 lakh</a:t>
                      </a:r>
                    </a:p>
                  </a:txBody>
                  <a:tcPr marL="68580" marR="68580" marT="34290" marB="34290"/>
                </a:tc>
                <a:extLst>
                  <a:ext uri="{0D108BD9-81ED-4DB2-BD59-A6C34878D82A}">
                    <a16:rowId xmlns:a16="http://schemas.microsoft.com/office/drawing/2014/main" val="4046955059"/>
                  </a:ext>
                </a:extLst>
              </a:tr>
              <a:tr h="561603">
                <a:tc>
                  <a:txBody>
                    <a:bodyPr/>
                    <a:lstStyle/>
                    <a:p>
                      <a:r>
                        <a:rPr lang="en-IN" sz="2000" b="1" dirty="0"/>
                        <a:t>Estimate 2 </a:t>
                      </a:r>
                      <a:r>
                        <a:rPr lang="en-IN" sz="1600" dirty="0"/>
                        <a:t>(PHFI)</a:t>
                      </a:r>
                    </a:p>
                  </a:txBody>
                  <a:tcPr marL="68580" marR="68580" marT="34290" marB="34290"/>
                </a:tc>
                <a:tc>
                  <a:txBody>
                    <a:bodyPr/>
                    <a:lstStyle/>
                    <a:p>
                      <a:pPr algn="ctr"/>
                      <a:r>
                        <a:rPr lang="en-IN" sz="1800" b="1" dirty="0"/>
                        <a:t>-</a:t>
                      </a:r>
                    </a:p>
                  </a:txBody>
                  <a:tcPr marL="68580" marR="68580" marT="34290" marB="34290"/>
                </a:tc>
                <a:tc>
                  <a:txBody>
                    <a:bodyPr/>
                    <a:lstStyle/>
                    <a:p>
                      <a:pPr algn="ctr"/>
                      <a:r>
                        <a:rPr lang="en-IN" sz="1800" b="1" dirty="0"/>
                        <a:t>78,000</a:t>
                      </a:r>
                    </a:p>
                  </a:txBody>
                  <a:tcPr marL="68580" marR="68580" marT="34290" marB="34290"/>
                </a:tc>
                <a:extLst>
                  <a:ext uri="{0D108BD9-81ED-4DB2-BD59-A6C34878D82A}">
                    <a16:rowId xmlns:a16="http://schemas.microsoft.com/office/drawing/2014/main" val="3587329204"/>
                  </a:ext>
                </a:extLst>
              </a:tr>
              <a:tr h="561603">
                <a:tc>
                  <a:txBody>
                    <a:bodyPr/>
                    <a:lstStyle/>
                    <a:p>
                      <a:r>
                        <a:rPr lang="en-IN" sz="2000" b="1" dirty="0"/>
                        <a:t>Estimate 3 </a:t>
                      </a:r>
                      <a:r>
                        <a:rPr lang="en-IN" sz="1600" dirty="0"/>
                        <a:t>(MK &amp; SR)</a:t>
                      </a:r>
                    </a:p>
                  </a:txBody>
                  <a:tcPr marL="68580" marR="68580" marT="34290" marB="34290"/>
                </a:tc>
                <a:tc>
                  <a:txBody>
                    <a:bodyPr/>
                    <a:lstStyle/>
                    <a:p>
                      <a:pPr algn="ctr"/>
                      <a:r>
                        <a:rPr lang="en-IN" sz="1800" b="1" dirty="0"/>
                        <a:t>23 lakhs</a:t>
                      </a:r>
                    </a:p>
                  </a:txBody>
                  <a:tcPr marL="68580" marR="68580" marT="34290" marB="34290"/>
                </a:tc>
                <a:tc>
                  <a:txBody>
                    <a:bodyPr/>
                    <a:lstStyle/>
                    <a:p>
                      <a:pPr algn="ctr"/>
                      <a:r>
                        <a:rPr lang="en-IN" sz="1800" b="1" dirty="0"/>
                        <a:t>68,000</a:t>
                      </a:r>
                    </a:p>
                  </a:txBody>
                  <a:tcPr marL="68580" marR="68580" marT="34290" marB="34290"/>
                </a:tc>
                <a:extLst>
                  <a:ext uri="{0D108BD9-81ED-4DB2-BD59-A6C34878D82A}">
                    <a16:rowId xmlns:a16="http://schemas.microsoft.com/office/drawing/2014/main" val="2772808101"/>
                  </a:ext>
                </a:extLst>
              </a:tr>
              <a:tr h="561603">
                <a:tc>
                  <a:txBody>
                    <a:bodyPr/>
                    <a:lstStyle/>
                    <a:p>
                      <a:r>
                        <a:rPr lang="en-IN" sz="2000" b="1" dirty="0"/>
                        <a:t>Estimate 4 </a:t>
                      </a:r>
                      <a:r>
                        <a:rPr lang="en-IN" sz="1600" dirty="0"/>
                        <a:t>(AP, RMM, SM, PN)</a:t>
                      </a:r>
                    </a:p>
                  </a:txBody>
                  <a:tcPr marL="68580" marR="68580" marT="34290" marB="34290"/>
                </a:tc>
                <a:tc>
                  <a:txBody>
                    <a:bodyPr/>
                    <a:lstStyle/>
                    <a:p>
                      <a:pPr algn="ctr"/>
                      <a:r>
                        <a:rPr lang="en-IN" sz="1800" b="1" dirty="0"/>
                        <a:t>15.9 lakh </a:t>
                      </a:r>
                    </a:p>
                  </a:txBody>
                  <a:tcPr marL="68580" marR="68580" marT="34290" marB="34290"/>
                </a:tc>
                <a:tc>
                  <a:txBody>
                    <a:bodyPr/>
                    <a:lstStyle/>
                    <a:p>
                      <a:pPr algn="ctr"/>
                      <a:r>
                        <a:rPr lang="en-IN" sz="1800" b="1" dirty="0"/>
                        <a:t>51,000</a:t>
                      </a:r>
                    </a:p>
                  </a:txBody>
                  <a:tcPr marL="68580" marR="68580" marT="34290" marB="34290"/>
                </a:tc>
                <a:extLst>
                  <a:ext uri="{0D108BD9-81ED-4DB2-BD59-A6C34878D82A}">
                    <a16:rowId xmlns:a16="http://schemas.microsoft.com/office/drawing/2014/main" val="466804492"/>
                  </a:ext>
                </a:extLst>
              </a:tr>
              <a:tr h="861125">
                <a:tc>
                  <a:txBody>
                    <a:bodyPr/>
                    <a:lstStyle/>
                    <a:p>
                      <a:r>
                        <a:rPr lang="en-IN" sz="2000" b="1" dirty="0"/>
                        <a:t>Estimate 5 </a:t>
                      </a:r>
                      <a:r>
                        <a:rPr lang="en-IN" sz="1600" dirty="0"/>
                        <a:t>(MoSPI/ISI)</a:t>
                      </a:r>
                    </a:p>
                  </a:txBody>
                  <a:tcPr marL="68580" marR="68580" marT="34290" marB="34290"/>
                </a:tc>
                <a:tc>
                  <a:txBody>
                    <a:bodyPr/>
                    <a:lstStyle/>
                    <a:p>
                      <a:pPr algn="ctr"/>
                      <a:r>
                        <a:rPr lang="en-IN" sz="1800" b="1" dirty="0"/>
                        <a:t>20 lakh </a:t>
                      </a:r>
                    </a:p>
                    <a:p>
                      <a:pPr algn="ctr"/>
                      <a:r>
                        <a:rPr lang="en-IN" sz="1800" b="0" dirty="0">
                          <a:solidFill>
                            <a:srgbClr val="C00000"/>
                          </a:solidFill>
                        </a:rPr>
                        <a:t>(Range 14 – 29 lakh)</a:t>
                      </a:r>
                    </a:p>
                  </a:txBody>
                  <a:tcPr marL="68580" marR="68580" marT="34290" marB="34290"/>
                </a:tc>
                <a:tc>
                  <a:txBody>
                    <a:bodyPr/>
                    <a:lstStyle/>
                    <a:p>
                      <a:pPr algn="ctr"/>
                      <a:r>
                        <a:rPr lang="en-IN" sz="1800" b="1" dirty="0"/>
                        <a:t>54,000</a:t>
                      </a:r>
                    </a:p>
                    <a:p>
                      <a:pPr algn="ctr"/>
                      <a:r>
                        <a:rPr lang="en-IN" sz="1800" b="0" dirty="0">
                          <a:solidFill>
                            <a:srgbClr val="C00000"/>
                          </a:solidFill>
                        </a:rPr>
                        <a:t>(Range 37,000 – 78,000)</a:t>
                      </a:r>
                    </a:p>
                  </a:txBody>
                  <a:tcPr marL="68580" marR="68580" marT="34290" marB="34290"/>
                </a:tc>
                <a:extLst>
                  <a:ext uri="{0D108BD9-81ED-4DB2-BD59-A6C34878D82A}">
                    <a16:rowId xmlns:a16="http://schemas.microsoft.com/office/drawing/2014/main" val="3628062134"/>
                  </a:ext>
                </a:extLst>
              </a:tr>
            </a:tbl>
          </a:graphicData>
        </a:graphic>
      </p:graphicFrame>
      <p:sp>
        <p:nvSpPr>
          <p:cNvPr id="6" name="TextBox 5">
            <a:extLst>
              <a:ext uri="{FF2B5EF4-FFF2-40B4-BE49-F238E27FC236}">
                <a16:creationId xmlns:a16="http://schemas.microsoft.com/office/drawing/2014/main" id="{59D37D96-3BA6-4AB9-A4A3-5B25BBE152E8}"/>
              </a:ext>
            </a:extLst>
          </p:cNvPr>
          <p:cNvSpPr txBox="1"/>
          <p:nvPr/>
        </p:nvSpPr>
        <p:spPr>
          <a:xfrm>
            <a:off x="7338805" y="5966619"/>
            <a:ext cx="901976" cy="300082"/>
          </a:xfrm>
          <a:prstGeom prst="rect">
            <a:avLst/>
          </a:prstGeom>
          <a:noFill/>
        </p:spPr>
        <p:txBody>
          <a:bodyPr wrap="square" rtlCol="0">
            <a:spAutoFit/>
          </a:bodyPr>
          <a:lstStyle/>
          <a:p>
            <a:r>
              <a:rPr lang="en-IN" sz="1350" dirty="0" err="1"/>
              <a:t>Apprx</a:t>
            </a:r>
            <a:endParaRPr lang="en-IN" sz="1350" dirty="0"/>
          </a:p>
        </p:txBody>
      </p:sp>
      <p:sp>
        <p:nvSpPr>
          <p:cNvPr id="4" name="Slide Number Placeholder 3"/>
          <p:cNvSpPr>
            <a:spLocks noGrp="1"/>
          </p:cNvSpPr>
          <p:nvPr>
            <p:ph type="sldNum" sz="quarter" idx="12"/>
          </p:nvPr>
        </p:nvSpPr>
        <p:spPr/>
        <p:txBody>
          <a:bodyPr/>
          <a:lstStyle/>
          <a:p>
            <a:fld id="{526EF742-2CF7-4609-B3B5-B374C13753AE}" type="slidenum">
              <a:rPr lang="en-IN" smtClean="0"/>
              <a:t>13</a:t>
            </a:fld>
            <a:endParaRPr lang="en-IN"/>
          </a:p>
        </p:txBody>
      </p:sp>
    </p:spTree>
    <p:extLst>
      <p:ext uri="{BB962C8B-B14F-4D97-AF65-F5344CB8AC3E}">
        <p14:creationId xmlns:p14="http://schemas.microsoft.com/office/powerpoint/2010/main" val="2484390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8F21-842D-4443-82E0-91DF909262D1}"/>
              </a:ext>
            </a:extLst>
          </p:cNvPr>
          <p:cNvSpPr>
            <a:spLocks noGrp="1"/>
          </p:cNvSpPr>
          <p:nvPr>
            <p:ph type="title"/>
          </p:nvPr>
        </p:nvSpPr>
        <p:spPr>
          <a:xfrm>
            <a:off x="467544" y="620688"/>
            <a:ext cx="7978637" cy="620944"/>
          </a:xfrm>
        </p:spPr>
        <p:txBody>
          <a:bodyPr>
            <a:normAutofit fontScale="90000"/>
          </a:bodyPr>
          <a:lstStyle/>
          <a:p>
            <a:r>
              <a:rPr lang="en-IN" b="1" dirty="0">
                <a:solidFill>
                  <a:srgbClr val="002060"/>
                </a:solidFill>
              </a:rPr>
              <a:t>Overall Expected Range:</a:t>
            </a:r>
            <a:br>
              <a:rPr lang="en-IN" sz="2700" dirty="0"/>
            </a:br>
            <a:r>
              <a:rPr lang="en-IN" sz="2700" dirty="0">
                <a:solidFill>
                  <a:srgbClr val="C00000"/>
                </a:solidFill>
              </a:rPr>
              <a:t>Impact of lockdown (1.0+2.0) on COVID-19 outbreak</a:t>
            </a:r>
          </a:p>
        </p:txBody>
      </p:sp>
      <p:graphicFrame>
        <p:nvGraphicFramePr>
          <p:cNvPr id="4" name="Table 4">
            <a:extLst>
              <a:ext uri="{FF2B5EF4-FFF2-40B4-BE49-F238E27FC236}">
                <a16:creationId xmlns:a16="http://schemas.microsoft.com/office/drawing/2014/main" id="{2158561B-1613-449F-AE63-503B1739120A}"/>
              </a:ext>
            </a:extLst>
          </p:cNvPr>
          <p:cNvGraphicFramePr>
            <a:graphicFrameLocks noGrp="1"/>
          </p:cNvGraphicFramePr>
          <p:nvPr>
            <p:extLst>
              <p:ext uri="{D42A27DB-BD31-4B8C-83A1-F6EECF244321}">
                <p14:modId xmlns:p14="http://schemas.microsoft.com/office/powerpoint/2010/main" val="1037373666"/>
              </p:ext>
            </p:extLst>
          </p:nvPr>
        </p:nvGraphicFramePr>
        <p:xfrm>
          <a:off x="1367458" y="2275550"/>
          <a:ext cx="5729082" cy="2644321"/>
        </p:xfrm>
        <a:graphic>
          <a:graphicData uri="http://schemas.openxmlformats.org/drawingml/2006/table">
            <a:tbl>
              <a:tblPr firstRow="1" bandRow="1">
                <a:tableStyleId>{5C22544A-7EE6-4342-B048-85BDC9FD1C3A}</a:tableStyleId>
              </a:tblPr>
              <a:tblGrid>
                <a:gridCol w="2837755">
                  <a:extLst>
                    <a:ext uri="{9D8B030D-6E8A-4147-A177-3AD203B41FA5}">
                      <a16:colId xmlns:a16="http://schemas.microsoft.com/office/drawing/2014/main" val="3105966542"/>
                    </a:ext>
                  </a:extLst>
                </a:gridCol>
                <a:gridCol w="2891327">
                  <a:extLst>
                    <a:ext uri="{9D8B030D-6E8A-4147-A177-3AD203B41FA5}">
                      <a16:colId xmlns:a16="http://schemas.microsoft.com/office/drawing/2014/main" val="2764511711"/>
                    </a:ext>
                  </a:extLst>
                </a:gridCol>
              </a:tblGrid>
              <a:tr h="1313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24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rPr>
                        <a:t>Cases averted      </a:t>
                      </a:r>
                    </a:p>
                    <a:p>
                      <a:endParaRPr lang="en-IN" sz="2400" b="1" dirty="0">
                        <a:solidFill>
                          <a:schemeClr val="bg1"/>
                        </a:solidFill>
                      </a:endParaRPr>
                    </a:p>
                  </a:txBody>
                  <a:tcPr marL="68580" marR="68580" marT="34290" marB="34290">
                    <a:solidFill>
                      <a:srgbClr val="002060"/>
                    </a:solidFill>
                  </a:tcPr>
                </a:tc>
                <a:tc>
                  <a:txBody>
                    <a:bodyPr/>
                    <a:lstStyle/>
                    <a:p>
                      <a:pPr algn="ctr"/>
                      <a:endParaRPr lang="en-IN" sz="2400" b="1" dirty="0">
                        <a:solidFill>
                          <a:schemeClr val="bg1"/>
                        </a:solidFill>
                      </a:endParaRPr>
                    </a:p>
                    <a:p>
                      <a:pPr algn="ctr"/>
                      <a:r>
                        <a:rPr lang="en-IN" sz="2400" b="1" dirty="0">
                          <a:solidFill>
                            <a:schemeClr val="bg1"/>
                          </a:solidFill>
                        </a:rPr>
                        <a:t>14-29 lakh  </a:t>
                      </a:r>
                    </a:p>
                  </a:txBody>
                  <a:tcPr marL="68580" marR="68580" marT="34290" marB="34290">
                    <a:solidFill>
                      <a:srgbClr val="002060"/>
                    </a:solidFill>
                  </a:tcPr>
                </a:tc>
                <a:extLst>
                  <a:ext uri="{0D108BD9-81ED-4DB2-BD59-A6C34878D82A}">
                    <a16:rowId xmlns:a16="http://schemas.microsoft.com/office/drawing/2014/main" val="1786193488"/>
                  </a:ext>
                </a:extLst>
              </a:tr>
              <a:tr h="1331246">
                <a:tc>
                  <a:txBody>
                    <a:bodyPr/>
                    <a:lstStyle/>
                    <a:p>
                      <a:endParaRPr lang="en-IN" sz="2400" b="1" dirty="0">
                        <a:solidFill>
                          <a:schemeClr val="bg1"/>
                        </a:solidFill>
                      </a:endParaRPr>
                    </a:p>
                    <a:p>
                      <a:r>
                        <a:rPr lang="en-IN" sz="2400" b="1" dirty="0">
                          <a:solidFill>
                            <a:schemeClr val="bg1"/>
                          </a:solidFill>
                        </a:rPr>
                        <a:t>Deaths averted </a:t>
                      </a:r>
                    </a:p>
                  </a:txBody>
                  <a:tcPr marL="68580" marR="68580" marT="34290" marB="34290">
                    <a:solidFill>
                      <a:srgbClr val="002060"/>
                    </a:solidFill>
                  </a:tcPr>
                </a:tc>
                <a:tc>
                  <a:txBody>
                    <a:bodyPr/>
                    <a:lstStyle/>
                    <a:p>
                      <a:pPr algn="ctr"/>
                      <a:endParaRPr lang="en-IN" sz="2400" b="1" dirty="0">
                        <a:solidFill>
                          <a:schemeClr val="bg1"/>
                        </a:solidFill>
                      </a:endParaRPr>
                    </a:p>
                    <a:p>
                      <a:pPr algn="ctr"/>
                      <a:r>
                        <a:rPr lang="en-IN" sz="2400" b="1" dirty="0">
                          <a:solidFill>
                            <a:schemeClr val="bg1"/>
                          </a:solidFill>
                        </a:rPr>
                        <a:t>37,000 – 78,000</a:t>
                      </a:r>
                    </a:p>
                  </a:txBody>
                  <a:tcPr marL="68580" marR="68580" marT="34290" marB="34290">
                    <a:solidFill>
                      <a:srgbClr val="002060"/>
                    </a:solidFill>
                  </a:tcPr>
                </a:tc>
                <a:extLst>
                  <a:ext uri="{0D108BD9-81ED-4DB2-BD59-A6C34878D82A}">
                    <a16:rowId xmlns:a16="http://schemas.microsoft.com/office/drawing/2014/main" val="2834165751"/>
                  </a:ext>
                </a:extLst>
              </a:tr>
            </a:tbl>
          </a:graphicData>
        </a:graphic>
      </p:graphicFrame>
      <p:sp>
        <p:nvSpPr>
          <p:cNvPr id="6" name="TextBox 5">
            <a:extLst>
              <a:ext uri="{FF2B5EF4-FFF2-40B4-BE49-F238E27FC236}">
                <a16:creationId xmlns:a16="http://schemas.microsoft.com/office/drawing/2014/main" id="{0014D12A-EC1F-4CEF-BE4C-2977439F437E}"/>
              </a:ext>
            </a:extLst>
          </p:cNvPr>
          <p:cNvSpPr txBox="1"/>
          <p:nvPr/>
        </p:nvSpPr>
        <p:spPr>
          <a:xfrm>
            <a:off x="636104" y="5710019"/>
            <a:ext cx="7871792" cy="646331"/>
          </a:xfrm>
          <a:prstGeom prst="rect">
            <a:avLst/>
          </a:prstGeom>
          <a:noFill/>
        </p:spPr>
        <p:txBody>
          <a:bodyPr wrap="square" rtlCol="0">
            <a:spAutoFit/>
          </a:bodyPr>
          <a:lstStyle/>
          <a:p>
            <a:pPr algn="ctr"/>
            <a:r>
              <a:rPr lang="en-IN" dirty="0"/>
              <a:t>This broad range covers the estimates projected by multiple models; </a:t>
            </a:r>
          </a:p>
          <a:p>
            <a:pPr algn="ctr"/>
            <a:r>
              <a:rPr lang="en-IN" dirty="0"/>
              <a:t>each with respective assumptions.</a:t>
            </a:r>
          </a:p>
        </p:txBody>
      </p:sp>
      <p:sp>
        <p:nvSpPr>
          <p:cNvPr id="3" name="Slide Number Placeholder 2"/>
          <p:cNvSpPr>
            <a:spLocks noGrp="1"/>
          </p:cNvSpPr>
          <p:nvPr>
            <p:ph type="sldNum" sz="quarter" idx="12"/>
          </p:nvPr>
        </p:nvSpPr>
        <p:spPr/>
        <p:txBody>
          <a:bodyPr/>
          <a:lstStyle/>
          <a:p>
            <a:fld id="{526EF742-2CF7-4609-B3B5-B374C13753AE}" type="slidenum">
              <a:rPr lang="en-IN" smtClean="0"/>
              <a:t>14</a:t>
            </a:fld>
            <a:endParaRPr lang="en-IN"/>
          </a:p>
        </p:txBody>
      </p:sp>
    </p:spTree>
    <p:extLst>
      <p:ext uri="{BB962C8B-B14F-4D97-AF65-F5344CB8AC3E}">
        <p14:creationId xmlns:p14="http://schemas.microsoft.com/office/powerpoint/2010/main" val="615788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B84C8-BA59-44AA-8677-E3BE4E1788AC}"/>
              </a:ext>
            </a:extLst>
          </p:cNvPr>
          <p:cNvSpPr>
            <a:spLocks noGrp="1"/>
          </p:cNvSpPr>
          <p:nvPr>
            <p:ph type="body" idx="1"/>
          </p:nvPr>
        </p:nvSpPr>
        <p:spPr>
          <a:xfrm>
            <a:off x="722313" y="1384922"/>
            <a:ext cx="7772400" cy="3835490"/>
          </a:xfrm>
        </p:spPr>
        <p:txBody>
          <a:bodyPr>
            <a:normAutofit fontScale="85000" lnSpcReduction="10000"/>
          </a:bodyPr>
          <a:lstStyle/>
          <a:p>
            <a:r>
              <a:rPr lang="en-IN" sz="6200" dirty="0">
                <a:solidFill>
                  <a:srgbClr val="C00000"/>
                </a:solidFill>
              </a:rPr>
              <a:t>Life-saving, pandemic control gains</a:t>
            </a:r>
            <a:r>
              <a:rPr lang="en-IN" sz="6200" dirty="0"/>
              <a:t> </a:t>
            </a:r>
            <a:r>
              <a:rPr lang="en-IN" sz="6200" dirty="0">
                <a:solidFill>
                  <a:srgbClr val="C00000"/>
                </a:solidFill>
              </a:rPr>
              <a:t>of lockdown</a:t>
            </a:r>
          </a:p>
          <a:p>
            <a:pPr marL="571500" indent="-571500">
              <a:buFont typeface="Wingdings" panose="05000000000000000000" pitchFamily="2" charset="2"/>
              <a:buChar char="ü"/>
            </a:pPr>
            <a:r>
              <a:rPr lang="en-IN" sz="4100" dirty="0">
                <a:solidFill>
                  <a:srgbClr val="002060"/>
                </a:solidFill>
              </a:rPr>
              <a:t>A large number of deaths averted</a:t>
            </a:r>
          </a:p>
          <a:p>
            <a:pPr marL="571500" indent="-571500">
              <a:buFont typeface="Wingdings" panose="05000000000000000000" pitchFamily="2" charset="2"/>
              <a:buChar char="ü"/>
            </a:pPr>
            <a:r>
              <a:rPr lang="en-IN" sz="4100" dirty="0">
                <a:solidFill>
                  <a:srgbClr val="002060"/>
                </a:solidFill>
              </a:rPr>
              <a:t>A very large number of cases averted</a:t>
            </a:r>
          </a:p>
          <a:p>
            <a:pPr marL="571500" indent="-571500">
              <a:buFont typeface="Wingdings" panose="05000000000000000000" pitchFamily="2" charset="2"/>
              <a:buChar char="ü"/>
            </a:pPr>
            <a:r>
              <a:rPr lang="en-IN" sz="4100" dirty="0">
                <a:solidFill>
                  <a:srgbClr val="002060"/>
                </a:solidFill>
              </a:rPr>
              <a:t>Much less number of persons spreading infection</a:t>
            </a:r>
          </a:p>
        </p:txBody>
      </p:sp>
      <p:sp>
        <p:nvSpPr>
          <p:cNvPr id="3" name="Slide Number Placeholder 2">
            <a:extLst>
              <a:ext uri="{FF2B5EF4-FFF2-40B4-BE49-F238E27FC236}">
                <a16:creationId xmlns:a16="http://schemas.microsoft.com/office/drawing/2014/main" id="{63013DF1-BBDF-4B20-9378-365A6703F52E}"/>
              </a:ext>
            </a:extLst>
          </p:cNvPr>
          <p:cNvSpPr>
            <a:spLocks noGrp="1"/>
          </p:cNvSpPr>
          <p:nvPr>
            <p:ph type="sldNum" sz="quarter" idx="12"/>
          </p:nvPr>
        </p:nvSpPr>
        <p:spPr/>
        <p:txBody>
          <a:bodyPr/>
          <a:lstStyle/>
          <a:p>
            <a:fld id="{526EF742-2CF7-4609-B3B5-B374C13753AE}" type="slidenum">
              <a:rPr lang="en-IN" smtClean="0"/>
              <a:t>15</a:t>
            </a:fld>
            <a:endParaRPr lang="en-IN"/>
          </a:p>
        </p:txBody>
      </p:sp>
      <p:grpSp>
        <p:nvGrpSpPr>
          <p:cNvPr id="6" name="Group 5">
            <a:extLst>
              <a:ext uri="{FF2B5EF4-FFF2-40B4-BE49-F238E27FC236}">
                <a16:creationId xmlns:a16="http://schemas.microsoft.com/office/drawing/2014/main" id="{9BBE5A5E-B951-47AE-B838-0167C53D2FDB}"/>
              </a:ext>
            </a:extLst>
          </p:cNvPr>
          <p:cNvGrpSpPr>
            <a:grpSpLocks/>
          </p:cNvGrpSpPr>
          <p:nvPr/>
        </p:nvGrpSpPr>
        <p:grpSpPr bwMode="auto">
          <a:xfrm>
            <a:off x="88613" y="936821"/>
            <a:ext cx="8630018" cy="265596"/>
            <a:chOff x="0" y="1344"/>
            <a:chExt cx="5760" cy="432"/>
          </a:xfrm>
        </p:grpSpPr>
        <p:sp>
          <p:nvSpPr>
            <p:cNvPr id="7" name="Rectangle 6">
              <a:extLst>
                <a:ext uri="{FF2B5EF4-FFF2-40B4-BE49-F238E27FC236}">
                  <a16:creationId xmlns:a16="http://schemas.microsoft.com/office/drawing/2014/main" id="{75CB7D1A-1BB5-4515-8201-A4F5B6262326}"/>
                </a:ext>
              </a:extLst>
            </p:cNvPr>
            <p:cNvSpPr>
              <a:spLocks noChangeArrowheads="1"/>
            </p:cNvSpPr>
            <p:nvPr/>
          </p:nvSpPr>
          <p:spPr bwMode="auto">
            <a:xfrm>
              <a:off x="4454" y="1344"/>
              <a:ext cx="260" cy="432"/>
            </a:xfrm>
            <a:prstGeom prst="rect">
              <a:avLst/>
            </a:prstGeom>
            <a:solidFill>
              <a:srgbClr val="009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8" name="Rectangle 7">
              <a:extLst>
                <a:ext uri="{FF2B5EF4-FFF2-40B4-BE49-F238E27FC236}">
                  <a16:creationId xmlns:a16="http://schemas.microsoft.com/office/drawing/2014/main" id="{763CA43C-C5D2-4E77-A744-9BA6677D02A1}"/>
                </a:ext>
              </a:extLst>
            </p:cNvPr>
            <p:cNvSpPr>
              <a:spLocks noChangeArrowheads="1"/>
            </p:cNvSpPr>
            <p:nvPr/>
          </p:nvSpPr>
          <p:spPr bwMode="auto">
            <a:xfrm>
              <a:off x="4714" y="1344"/>
              <a:ext cx="262" cy="432"/>
            </a:xfrm>
            <a:prstGeom prst="rect">
              <a:avLst/>
            </a:prstGeom>
            <a:solidFill>
              <a:srgbClr val="A219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9" name="Rectangle 8">
              <a:extLst>
                <a:ext uri="{FF2B5EF4-FFF2-40B4-BE49-F238E27FC236}">
                  <a16:creationId xmlns:a16="http://schemas.microsoft.com/office/drawing/2014/main" id="{670D0868-2E38-40CE-B762-9C6F7957BD37}"/>
                </a:ext>
              </a:extLst>
            </p:cNvPr>
            <p:cNvSpPr>
              <a:spLocks noChangeArrowheads="1"/>
            </p:cNvSpPr>
            <p:nvPr/>
          </p:nvSpPr>
          <p:spPr bwMode="auto">
            <a:xfrm>
              <a:off x="4976" y="1344"/>
              <a:ext cx="262" cy="432"/>
            </a:xfrm>
            <a:prstGeom prst="rect">
              <a:avLst/>
            </a:prstGeom>
            <a:solidFill>
              <a:srgbClr val="0265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0" name="Rectangle 9">
              <a:extLst>
                <a:ext uri="{FF2B5EF4-FFF2-40B4-BE49-F238E27FC236}">
                  <a16:creationId xmlns:a16="http://schemas.microsoft.com/office/drawing/2014/main" id="{86491C20-9B5F-45AD-9481-A3E33E999EAC}"/>
                </a:ext>
              </a:extLst>
            </p:cNvPr>
            <p:cNvSpPr>
              <a:spLocks noChangeArrowheads="1"/>
            </p:cNvSpPr>
            <p:nvPr/>
          </p:nvSpPr>
          <p:spPr bwMode="auto">
            <a:xfrm>
              <a:off x="5238" y="1344"/>
              <a:ext cx="261" cy="432"/>
            </a:xfrm>
            <a:prstGeom prst="rect">
              <a:avLst/>
            </a:prstGeom>
            <a:solidFill>
              <a:srgbClr val="7319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1" name="Rectangle 10">
              <a:extLst>
                <a:ext uri="{FF2B5EF4-FFF2-40B4-BE49-F238E27FC236}">
                  <a16:creationId xmlns:a16="http://schemas.microsoft.com/office/drawing/2014/main" id="{860EB7EE-2656-41D4-8B94-DC3981E91B41}"/>
                </a:ext>
              </a:extLst>
            </p:cNvPr>
            <p:cNvSpPr>
              <a:spLocks noChangeArrowheads="1"/>
            </p:cNvSpPr>
            <p:nvPr/>
          </p:nvSpPr>
          <p:spPr bwMode="auto">
            <a:xfrm>
              <a:off x="5499" y="1344"/>
              <a:ext cx="261" cy="432"/>
            </a:xfrm>
            <a:prstGeom prst="rect">
              <a:avLst/>
            </a:prstGeom>
            <a:solidFill>
              <a:srgbClr val="465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2" name="Rectangle 11">
              <a:extLst>
                <a:ext uri="{FF2B5EF4-FFF2-40B4-BE49-F238E27FC236}">
                  <a16:creationId xmlns:a16="http://schemas.microsoft.com/office/drawing/2014/main" id="{33F0CDAE-B21F-4240-9FA3-B4B34D17DEDB}"/>
                </a:ext>
              </a:extLst>
            </p:cNvPr>
            <p:cNvSpPr>
              <a:spLocks noChangeArrowheads="1"/>
            </p:cNvSpPr>
            <p:nvPr/>
          </p:nvSpPr>
          <p:spPr bwMode="auto">
            <a:xfrm>
              <a:off x="0" y="1344"/>
              <a:ext cx="4464" cy="432"/>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dirty="0">
                <a:latin typeface="Shaker 2 Lancet Regular" pitchFamily="50" charset="0"/>
                <a:ea typeface="MS PGothic" panose="020B0600070205080204" pitchFamily="34" charset="-128"/>
              </a:endParaRPr>
            </a:p>
          </p:txBody>
        </p:sp>
      </p:grpSp>
      <p:grpSp>
        <p:nvGrpSpPr>
          <p:cNvPr id="13" name="Group 4">
            <a:extLst>
              <a:ext uri="{FF2B5EF4-FFF2-40B4-BE49-F238E27FC236}">
                <a16:creationId xmlns:a16="http://schemas.microsoft.com/office/drawing/2014/main" id="{B077D716-9B95-4228-A1D4-BA40BC230E17}"/>
              </a:ext>
            </a:extLst>
          </p:cNvPr>
          <p:cNvGrpSpPr>
            <a:grpSpLocks/>
          </p:cNvGrpSpPr>
          <p:nvPr/>
        </p:nvGrpSpPr>
        <p:grpSpPr bwMode="auto">
          <a:xfrm rot="10800000">
            <a:off x="284803" y="5655583"/>
            <a:ext cx="8380396" cy="265595"/>
            <a:chOff x="0" y="1344"/>
            <a:chExt cx="5760" cy="432"/>
          </a:xfrm>
        </p:grpSpPr>
        <p:sp>
          <p:nvSpPr>
            <p:cNvPr id="14" name="Rectangle 5">
              <a:extLst>
                <a:ext uri="{FF2B5EF4-FFF2-40B4-BE49-F238E27FC236}">
                  <a16:creationId xmlns:a16="http://schemas.microsoft.com/office/drawing/2014/main" id="{66324CBC-FBA4-4784-BD81-0FF73B64D8BF}"/>
                </a:ext>
              </a:extLst>
            </p:cNvPr>
            <p:cNvSpPr>
              <a:spLocks noChangeArrowheads="1"/>
            </p:cNvSpPr>
            <p:nvPr/>
          </p:nvSpPr>
          <p:spPr bwMode="auto">
            <a:xfrm>
              <a:off x="4454" y="1344"/>
              <a:ext cx="260" cy="432"/>
            </a:xfrm>
            <a:prstGeom prst="rect">
              <a:avLst/>
            </a:prstGeom>
            <a:solidFill>
              <a:srgbClr val="009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5" name="Rectangle 6">
              <a:extLst>
                <a:ext uri="{FF2B5EF4-FFF2-40B4-BE49-F238E27FC236}">
                  <a16:creationId xmlns:a16="http://schemas.microsoft.com/office/drawing/2014/main" id="{255782EB-16C1-4AD0-B88C-29A2CD3141A5}"/>
                </a:ext>
              </a:extLst>
            </p:cNvPr>
            <p:cNvSpPr>
              <a:spLocks noChangeArrowheads="1"/>
            </p:cNvSpPr>
            <p:nvPr/>
          </p:nvSpPr>
          <p:spPr bwMode="auto">
            <a:xfrm>
              <a:off x="4714" y="1344"/>
              <a:ext cx="262" cy="432"/>
            </a:xfrm>
            <a:prstGeom prst="rect">
              <a:avLst/>
            </a:prstGeom>
            <a:solidFill>
              <a:srgbClr val="A219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6" name="Rectangle 7">
              <a:extLst>
                <a:ext uri="{FF2B5EF4-FFF2-40B4-BE49-F238E27FC236}">
                  <a16:creationId xmlns:a16="http://schemas.microsoft.com/office/drawing/2014/main" id="{8ACAB8E4-25B5-4D37-9DC9-F9651E6314DC}"/>
                </a:ext>
              </a:extLst>
            </p:cNvPr>
            <p:cNvSpPr>
              <a:spLocks noChangeArrowheads="1"/>
            </p:cNvSpPr>
            <p:nvPr/>
          </p:nvSpPr>
          <p:spPr bwMode="auto">
            <a:xfrm>
              <a:off x="4976" y="1344"/>
              <a:ext cx="262" cy="432"/>
            </a:xfrm>
            <a:prstGeom prst="rect">
              <a:avLst/>
            </a:prstGeom>
            <a:solidFill>
              <a:srgbClr val="0265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7" name="Rectangle 8">
              <a:extLst>
                <a:ext uri="{FF2B5EF4-FFF2-40B4-BE49-F238E27FC236}">
                  <a16:creationId xmlns:a16="http://schemas.microsoft.com/office/drawing/2014/main" id="{FF16F3CA-5F10-4E1B-A1A8-8020CDC09025}"/>
                </a:ext>
              </a:extLst>
            </p:cNvPr>
            <p:cNvSpPr>
              <a:spLocks noChangeArrowheads="1"/>
            </p:cNvSpPr>
            <p:nvPr/>
          </p:nvSpPr>
          <p:spPr bwMode="auto">
            <a:xfrm>
              <a:off x="5238" y="1344"/>
              <a:ext cx="261" cy="432"/>
            </a:xfrm>
            <a:prstGeom prst="rect">
              <a:avLst/>
            </a:prstGeom>
            <a:solidFill>
              <a:srgbClr val="7319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8" name="Rectangle 9">
              <a:extLst>
                <a:ext uri="{FF2B5EF4-FFF2-40B4-BE49-F238E27FC236}">
                  <a16:creationId xmlns:a16="http://schemas.microsoft.com/office/drawing/2014/main" id="{BEDCFDFC-FEB5-4E02-A8D2-CBDAED7CB436}"/>
                </a:ext>
              </a:extLst>
            </p:cNvPr>
            <p:cNvSpPr>
              <a:spLocks noChangeArrowheads="1"/>
            </p:cNvSpPr>
            <p:nvPr/>
          </p:nvSpPr>
          <p:spPr bwMode="auto">
            <a:xfrm>
              <a:off x="5499" y="1344"/>
              <a:ext cx="261" cy="432"/>
            </a:xfrm>
            <a:prstGeom prst="rect">
              <a:avLst/>
            </a:prstGeom>
            <a:solidFill>
              <a:srgbClr val="465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9" name="Rectangle 10">
              <a:extLst>
                <a:ext uri="{FF2B5EF4-FFF2-40B4-BE49-F238E27FC236}">
                  <a16:creationId xmlns:a16="http://schemas.microsoft.com/office/drawing/2014/main" id="{BC86E2DC-B73C-4BDB-9F4A-DA6D0CEF8365}"/>
                </a:ext>
              </a:extLst>
            </p:cNvPr>
            <p:cNvSpPr>
              <a:spLocks noChangeArrowheads="1"/>
            </p:cNvSpPr>
            <p:nvPr/>
          </p:nvSpPr>
          <p:spPr bwMode="auto">
            <a:xfrm>
              <a:off x="0" y="1344"/>
              <a:ext cx="4464" cy="432"/>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grpSp>
    </p:spTree>
    <p:extLst>
      <p:ext uri="{BB962C8B-B14F-4D97-AF65-F5344CB8AC3E}">
        <p14:creationId xmlns:p14="http://schemas.microsoft.com/office/powerpoint/2010/main" val="333843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EE574-D351-4580-9527-8EF43DB07074}"/>
              </a:ext>
            </a:extLst>
          </p:cNvPr>
          <p:cNvSpPr>
            <a:spLocks noGrp="1"/>
          </p:cNvSpPr>
          <p:nvPr>
            <p:ph type="title"/>
          </p:nvPr>
        </p:nvSpPr>
        <p:spPr>
          <a:xfrm>
            <a:off x="736308" y="3861048"/>
            <a:ext cx="7772400" cy="1362075"/>
          </a:xfrm>
        </p:spPr>
        <p:txBody>
          <a:bodyPr>
            <a:normAutofit/>
          </a:bodyPr>
          <a:lstStyle/>
          <a:p>
            <a:endParaRPr lang="en-IN" sz="2000" dirty="0">
              <a:solidFill>
                <a:schemeClr val="accent3">
                  <a:lumMod val="50000"/>
                </a:schemeClr>
              </a:solidFill>
            </a:endParaRPr>
          </a:p>
        </p:txBody>
      </p:sp>
      <p:sp>
        <p:nvSpPr>
          <p:cNvPr id="3" name="Text Placeholder 2">
            <a:extLst>
              <a:ext uri="{FF2B5EF4-FFF2-40B4-BE49-F238E27FC236}">
                <a16:creationId xmlns:a16="http://schemas.microsoft.com/office/drawing/2014/main" id="{4101920B-9EA0-4E78-A918-401422ECBDA3}"/>
              </a:ext>
            </a:extLst>
          </p:cNvPr>
          <p:cNvSpPr>
            <a:spLocks noGrp="1"/>
          </p:cNvSpPr>
          <p:nvPr>
            <p:ph type="body" idx="1"/>
          </p:nvPr>
        </p:nvSpPr>
        <p:spPr>
          <a:xfrm>
            <a:off x="736308" y="1928813"/>
            <a:ext cx="7772400" cy="3084363"/>
          </a:xfrm>
        </p:spPr>
        <p:txBody>
          <a:bodyPr>
            <a:normAutofit/>
          </a:bodyPr>
          <a:lstStyle/>
          <a:p>
            <a:r>
              <a:rPr lang="en-IN" sz="4000" b="1" dirty="0">
                <a:solidFill>
                  <a:srgbClr val="002060"/>
                </a:solidFill>
              </a:rPr>
              <a:t>Gains of lockdown</a:t>
            </a:r>
          </a:p>
          <a:p>
            <a:endParaRPr lang="en-IN" sz="1800" b="1" dirty="0">
              <a:solidFill>
                <a:srgbClr val="002060"/>
              </a:solidFill>
            </a:endParaRPr>
          </a:p>
          <a:p>
            <a:endParaRPr lang="en-IN" sz="1800" b="1" dirty="0">
              <a:solidFill>
                <a:srgbClr val="002060"/>
              </a:solidFill>
            </a:endParaRPr>
          </a:p>
          <a:p>
            <a:r>
              <a:rPr lang="en-IN" sz="2400" b="1" dirty="0">
                <a:solidFill>
                  <a:schemeClr val="accent3">
                    <a:lumMod val="50000"/>
                  </a:schemeClr>
                </a:solidFill>
              </a:rPr>
              <a:t>Much of the outbreak is confined to limited areas</a:t>
            </a:r>
            <a:br>
              <a:rPr lang="en-IN" sz="2400" b="1" dirty="0">
                <a:solidFill>
                  <a:schemeClr val="accent3">
                    <a:lumMod val="50000"/>
                  </a:schemeClr>
                </a:solidFill>
              </a:rPr>
            </a:br>
            <a:br>
              <a:rPr lang="en-IN" sz="2400" b="1" dirty="0">
                <a:solidFill>
                  <a:schemeClr val="accent3">
                    <a:lumMod val="50000"/>
                  </a:schemeClr>
                </a:solidFill>
              </a:rPr>
            </a:br>
            <a:endParaRPr lang="en-IN" sz="2400" b="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526EF742-2CF7-4609-B3B5-B374C13753AE}" type="slidenum">
              <a:rPr lang="en-IN" smtClean="0"/>
              <a:t>16</a:t>
            </a:fld>
            <a:endParaRPr lang="en-IN"/>
          </a:p>
        </p:txBody>
      </p:sp>
      <p:grpSp>
        <p:nvGrpSpPr>
          <p:cNvPr id="6" name="Group 5">
            <a:extLst>
              <a:ext uri="{FF2B5EF4-FFF2-40B4-BE49-F238E27FC236}">
                <a16:creationId xmlns:a16="http://schemas.microsoft.com/office/drawing/2014/main" id="{0CCA3B05-FF43-4822-ACDC-317E102A65EE}"/>
              </a:ext>
            </a:extLst>
          </p:cNvPr>
          <p:cNvGrpSpPr>
            <a:grpSpLocks/>
          </p:cNvGrpSpPr>
          <p:nvPr/>
        </p:nvGrpSpPr>
        <p:grpSpPr bwMode="auto">
          <a:xfrm>
            <a:off x="71133" y="1369281"/>
            <a:ext cx="8630018" cy="265596"/>
            <a:chOff x="0" y="1344"/>
            <a:chExt cx="5760" cy="432"/>
          </a:xfrm>
        </p:grpSpPr>
        <p:sp>
          <p:nvSpPr>
            <p:cNvPr id="7" name="Rectangle 6">
              <a:extLst>
                <a:ext uri="{FF2B5EF4-FFF2-40B4-BE49-F238E27FC236}">
                  <a16:creationId xmlns:a16="http://schemas.microsoft.com/office/drawing/2014/main" id="{8406769F-AB8A-4283-AFA0-BC099C7CE674}"/>
                </a:ext>
              </a:extLst>
            </p:cNvPr>
            <p:cNvSpPr>
              <a:spLocks noChangeArrowheads="1"/>
            </p:cNvSpPr>
            <p:nvPr/>
          </p:nvSpPr>
          <p:spPr bwMode="auto">
            <a:xfrm>
              <a:off x="4454" y="1344"/>
              <a:ext cx="260" cy="432"/>
            </a:xfrm>
            <a:prstGeom prst="rect">
              <a:avLst/>
            </a:prstGeom>
            <a:solidFill>
              <a:srgbClr val="009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8" name="Rectangle 7">
              <a:extLst>
                <a:ext uri="{FF2B5EF4-FFF2-40B4-BE49-F238E27FC236}">
                  <a16:creationId xmlns:a16="http://schemas.microsoft.com/office/drawing/2014/main" id="{E9AE2CA7-729C-456B-9372-E2BD42644213}"/>
                </a:ext>
              </a:extLst>
            </p:cNvPr>
            <p:cNvSpPr>
              <a:spLocks noChangeArrowheads="1"/>
            </p:cNvSpPr>
            <p:nvPr/>
          </p:nvSpPr>
          <p:spPr bwMode="auto">
            <a:xfrm>
              <a:off x="4714" y="1344"/>
              <a:ext cx="262" cy="432"/>
            </a:xfrm>
            <a:prstGeom prst="rect">
              <a:avLst/>
            </a:prstGeom>
            <a:solidFill>
              <a:srgbClr val="A219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9" name="Rectangle 8">
              <a:extLst>
                <a:ext uri="{FF2B5EF4-FFF2-40B4-BE49-F238E27FC236}">
                  <a16:creationId xmlns:a16="http://schemas.microsoft.com/office/drawing/2014/main" id="{D6B4D1EE-8FC8-4E01-8B0C-3C9609E3E51D}"/>
                </a:ext>
              </a:extLst>
            </p:cNvPr>
            <p:cNvSpPr>
              <a:spLocks noChangeArrowheads="1"/>
            </p:cNvSpPr>
            <p:nvPr/>
          </p:nvSpPr>
          <p:spPr bwMode="auto">
            <a:xfrm>
              <a:off x="4976" y="1344"/>
              <a:ext cx="262" cy="432"/>
            </a:xfrm>
            <a:prstGeom prst="rect">
              <a:avLst/>
            </a:prstGeom>
            <a:solidFill>
              <a:srgbClr val="0265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0" name="Rectangle 9">
              <a:extLst>
                <a:ext uri="{FF2B5EF4-FFF2-40B4-BE49-F238E27FC236}">
                  <a16:creationId xmlns:a16="http://schemas.microsoft.com/office/drawing/2014/main" id="{53490A18-9E50-4519-AC99-7C32F9B93612}"/>
                </a:ext>
              </a:extLst>
            </p:cNvPr>
            <p:cNvSpPr>
              <a:spLocks noChangeArrowheads="1"/>
            </p:cNvSpPr>
            <p:nvPr/>
          </p:nvSpPr>
          <p:spPr bwMode="auto">
            <a:xfrm>
              <a:off x="5238" y="1344"/>
              <a:ext cx="261" cy="432"/>
            </a:xfrm>
            <a:prstGeom prst="rect">
              <a:avLst/>
            </a:prstGeom>
            <a:solidFill>
              <a:srgbClr val="7319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1" name="Rectangle 10">
              <a:extLst>
                <a:ext uri="{FF2B5EF4-FFF2-40B4-BE49-F238E27FC236}">
                  <a16:creationId xmlns:a16="http://schemas.microsoft.com/office/drawing/2014/main" id="{F0DBF522-EEA9-4B1B-AEE1-49FE24B5ADC6}"/>
                </a:ext>
              </a:extLst>
            </p:cNvPr>
            <p:cNvSpPr>
              <a:spLocks noChangeArrowheads="1"/>
            </p:cNvSpPr>
            <p:nvPr/>
          </p:nvSpPr>
          <p:spPr bwMode="auto">
            <a:xfrm>
              <a:off x="5499" y="1344"/>
              <a:ext cx="261" cy="432"/>
            </a:xfrm>
            <a:prstGeom prst="rect">
              <a:avLst/>
            </a:prstGeom>
            <a:solidFill>
              <a:srgbClr val="465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2" name="Rectangle 11">
              <a:extLst>
                <a:ext uri="{FF2B5EF4-FFF2-40B4-BE49-F238E27FC236}">
                  <a16:creationId xmlns:a16="http://schemas.microsoft.com/office/drawing/2014/main" id="{4FDE11A6-5437-47CD-83B8-9E03D268D91D}"/>
                </a:ext>
              </a:extLst>
            </p:cNvPr>
            <p:cNvSpPr>
              <a:spLocks noChangeArrowheads="1"/>
            </p:cNvSpPr>
            <p:nvPr/>
          </p:nvSpPr>
          <p:spPr bwMode="auto">
            <a:xfrm>
              <a:off x="0" y="1344"/>
              <a:ext cx="4464" cy="432"/>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dirty="0">
                <a:latin typeface="Shaker 2 Lancet Regular" pitchFamily="50" charset="0"/>
                <a:ea typeface="MS PGothic" panose="020B0600070205080204" pitchFamily="34" charset="-128"/>
              </a:endParaRPr>
            </a:p>
          </p:txBody>
        </p:sp>
      </p:grpSp>
      <p:grpSp>
        <p:nvGrpSpPr>
          <p:cNvPr id="13" name="Group 4">
            <a:extLst>
              <a:ext uri="{FF2B5EF4-FFF2-40B4-BE49-F238E27FC236}">
                <a16:creationId xmlns:a16="http://schemas.microsoft.com/office/drawing/2014/main" id="{CB5D19F7-9596-452D-AF2A-FA14EA5672AA}"/>
              </a:ext>
            </a:extLst>
          </p:cNvPr>
          <p:cNvGrpSpPr>
            <a:grpSpLocks/>
          </p:cNvGrpSpPr>
          <p:nvPr/>
        </p:nvGrpSpPr>
        <p:grpSpPr bwMode="auto">
          <a:xfrm rot="10800000">
            <a:off x="284803" y="5655583"/>
            <a:ext cx="8380396" cy="265595"/>
            <a:chOff x="0" y="1344"/>
            <a:chExt cx="5760" cy="432"/>
          </a:xfrm>
        </p:grpSpPr>
        <p:sp>
          <p:nvSpPr>
            <p:cNvPr id="14" name="Rectangle 5">
              <a:extLst>
                <a:ext uri="{FF2B5EF4-FFF2-40B4-BE49-F238E27FC236}">
                  <a16:creationId xmlns:a16="http://schemas.microsoft.com/office/drawing/2014/main" id="{7780F4B7-62BC-4212-805E-2D604E1DBA4C}"/>
                </a:ext>
              </a:extLst>
            </p:cNvPr>
            <p:cNvSpPr>
              <a:spLocks noChangeArrowheads="1"/>
            </p:cNvSpPr>
            <p:nvPr/>
          </p:nvSpPr>
          <p:spPr bwMode="auto">
            <a:xfrm>
              <a:off x="4454" y="1344"/>
              <a:ext cx="260" cy="432"/>
            </a:xfrm>
            <a:prstGeom prst="rect">
              <a:avLst/>
            </a:prstGeom>
            <a:solidFill>
              <a:srgbClr val="009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5" name="Rectangle 6">
              <a:extLst>
                <a:ext uri="{FF2B5EF4-FFF2-40B4-BE49-F238E27FC236}">
                  <a16:creationId xmlns:a16="http://schemas.microsoft.com/office/drawing/2014/main" id="{24DF02F3-4F63-4E94-92A5-61DC49BF33D6}"/>
                </a:ext>
              </a:extLst>
            </p:cNvPr>
            <p:cNvSpPr>
              <a:spLocks noChangeArrowheads="1"/>
            </p:cNvSpPr>
            <p:nvPr/>
          </p:nvSpPr>
          <p:spPr bwMode="auto">
            <a:xfrm>
              <a:off x="4714" y="1344"/>
              <a:ext cx="262" cy="432"/>
            </a:xfrm>
            <a:prstGeom prst="rect">
              <a:avLst/>
            </a:prstGeom>
            <a:solidFill>
              <a:srgbClr val="A219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6" name="Rectangle 7">
              <a:extLst>
                <a:ext uri="{FF2B5EF4-FFF2-40B4-BE49-F238E27FC236}">
                  <a16:creationId xmlns:a16="http://schemas.microsoft.com/office/drawing/2014/main" id="{5DFF08B3-7ADF-4701-884B-E6649F7FA8AD}"/>
                </a:ext>
              </a:extLst>
            </p:cNvPr>
            <p:cNvSpPr>
              <a:spLocks noChangeArrowheads="1"/>
            </p:cNvSpPr>
            <p:nvPr/>
          </p:nvSpPr>
          <p:spPr bwMode="auto">
            <a:xfrm>
              <a:off x="4976" y="1344"/>
              <a:ext cx="262" cy="432"/>
            </a:xfrm>
            <a:prstGeom prst="rect">
              <a:avLst/>
            </a:prstGeom>
            <a:solidFill>
              <a:srgbClr val="0265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7" name="Rectangle 8">
              <a:extLst>
                <a:ext uri="{FF2B5EF4-FFF2-40B4-BE49-F238E27FC236}">
                  <a16:creationId xmlns:a16="http://schemas.microsoft.com/office/drawing/2014/main" id="{B037053A-8AF9-41E4-A207-32AA47164F2C}"/>
                </a:ext>
              </a:extLst>
            </p:cNvPr>
            <p:cNvSpPr>
              <a:spLocks noChangeArrowheads="1"/>
            </p:cNvSpPr>
            <p:nvPr/>
          </p:nvSpPr>
          <p:spPr bwMode="auto">
            <a:xfrm>
              <a:off x="5238" y="1344"/>
              <a:ext cx="261" cy="432"/>
            </a:xfrm>
            <a:prstGeom prst="rect">
              <a:avLst/>
            </a:prstGeom>
            <a:solidFill>
              <a:srgbClr val="7319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8" name="Rectangle 9">
              <a:extLst>
                <a:ext uri="{FF2B5EF4-FFF2-40B4-BE49-F238E27FC236}">
                  <a16:creationId xmlns:a16="http://schemas.microsoft.com/office/drawing/2014/main" id="{288F6229-0A73-48B3-883B-934D0B1C85A9}"/>
                </a:ext>
              </a:extLst>
            </p:cNvPr>
            <p:cNvSpPr>
              <a:spLocks noChangeArrowheads="1"/>
            </p:cNvSpPr>
            <p:nvPr/>
          </p:nvSpPr>
          <p:spPr bwMode="auto">
            <a:xfrm>
              <a:off x="5499" y="1344"/>
              <a:ext cx="261" cy="432"/>
            </a:xfrm>
            <a:prstGeom prst="rect">
              <a:avLst/>
            </a:prstGeom>
            <a:solidFill>
              <a:srgbClr val="465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9" name="Rectangle 10">
              <a:extLst>
                <a:ext uri="{FF2B5EF4-FFF2-40B4-BE49-F238E27FC236}">
                  <a16:creationId xmlns:a16="http://schemas.microsoft.com/office/drawing/2014/main" id="{6E980313-5FCE-452B-9556-48886A527F03}"/>
                </a:ext>
              </a:extLst>
            </p:cNvPr>
            <p:cNvSpPr>
              <a:spLocks noChangeArrowheads="1"/>
            </p:cNvSpPr>
            <p:nvPr/>
          </p:nvSpPr>
          <p:spPr bwMode="auto">
            <a:xfrm>
              <a:off x="0" y="1344"/>
              <a:ext cx="4464" cy="432"/>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grpSp>
    </p:spTree>
    <p:extLst>
      <p:ext uri="{BB962C8B-B14F-4D97-AF65-F5344CB8AC3E}">
        <p14:creationId xmlns:p14="http://schemas.microsoft.com/office/powerpoint/2010/main" val="1718693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59" y="264066"/>
            <a:ext cx="8507288" cy="1575048"/>
          </a:xfrm>
          <a:solidFill>
            <a:schemeClr val="bg1"/>
          </a:solidFill>
          <a:ln>
            <a:noFill/>
          </a:ln>
        </p:spPr>
        <p:txBody>
          <a:bodyPr>
            <a:noAutofit/>
          </a:bodyPr>
          <a:lstStyle/>
          <a:p>
            <a:r>
              <a:rPr lang="en-US" sz="3200" dirty="0">
                <a:solidFill>
                  <a:srgbClr val="C00000"/>
                </a:solidFill>
              </a:rPr>
              <a:t>CURRENT ACTIVE CASES </a:t>
            </a:r>
            <a:r>
              <a:rPr lang="en-US" sz="3200" dirty="0">
                <a:solidFill>
                  <a:srgbClr val="002060"/>
                </a:solidFill>
              </a:rPr>
              <a:t>(as of 21</a:t>
            </a:r>
            <a:r>
              <a:rPr lang="en-US" sz="3200" baseline="30000" dirty="0">
                <a:solidFill>
                  <a:srgbClr val="002060"/>
                </a:solidFill>
              </a:rPr>
              <a:t>st</a:t>
            </a:r>
            <a:r>
              <a:rPr lang="en-US" sz="3200" dirty="0">
                <a:solidFill>
                  <a:srgbClr val="002060"/>
                </a:solidFill>
              </a:rPr>
              <a:t> May) are concentrated in a few states and cities/districts</a:t>
            </a:r>
            <a:endParaRPr lang="en-IN" sz="3200" dirty="0">
              <a:solidFill>
                <a:srgbClr val="002060"/>
              </a:solidFill>
            </a:endParaRPr>
          </a:p>
        </p:txBody>
      </p:sp>
      <p:sp>
        <p:nvSpPr>
          <p:cNvPr id="5" name="Content Placeholder 4"/>
          <p:cNvSpPr>
            <a:spLocks noGrp="1"/>
          </p:cNvSpPr>
          <p:nvPr>
            <p:ph sz="half" idx="1"/>
          </p:nvPr>
        </p:nvSpPr>
        <p:spPr>
          <a:xfrm>
            <a:off x="683567" y="2492896"/>
            <a:ext cx="3528393" cy="3633267"/>
          </a:xfrm>
          <a:noFill/>
          <a:ln>
            <a:solidFill>
              <a:srgbClr val="002060"/>
            </a:solidFill>
          </a:ln>
        </p:spPr>
        <p:txBody>
          <a:bodyPr>
            <a:normAutofit fontScale="85000" lnSpcReduction="20000"/>
          </a:bodyPr>
          <a:lstStyle/>
          <a:p>
            <a:r>
              <a:rPr lang="en-IN" b="1" dirty="0">
                <a:solidFill>
                  <a:srgbClr val="002060"/>
                </a:solidFill>
              </a:rPr>
              <a:t>Around </a:t>
            </a:r>
            <a:r>
              <a:rPr lang="en-IN" b="1" dirty="0">
                <a:solidFill>
                  <a:srgbClr val="C00000"/>
                </a:solidFill>
              </a:rPr>
              <a:t>80%</a:t>
            </a:r>
            <a:r>
              <a:rPr lang="en-IN" b="1" dirty="0">
                <a:solidFill>
                  <a:srgbClr val="002060"/>
                </a:solidFill>
              </a:rPr>
              <a:t> in </a:t>
            </a:r>
            <a:r>
              <a:rPr lang="en-IN" b="1" dirty="0">
                <a:solidFill>
                  <a:srgbClr val="C00000"/>
                </a:solidFill>
              </a:rPr>
              <a:t>5 States </a:t>
            </a:r>
            <a:endParaRPr lang="en-IN" dirty="0">
              <a:solidFill>
                <a:srgbClr val="C00000"/>
              </a:solidFill>
            </a:endParaRPr>
          </a:p>
          <a:p>
            <a:pPr marL="800100" lvl="2" indent="0">
              <a:buNone/>
            </a:pPr>
            <a:r>
              <a:rPr lang="en-IN" sz="1900" dirty="0">
                <a:solidFill>
                  <a:srgbClr val="002060"/>
                </a:solidFill>
              </a:rPr>
              <a:t>Maharashtra, Tamil Nadu, Gujarat, Delhi and Madhya Pradesh. </a:t>
            </a:r>
          </a:p>
          <a:p>
            <a:pPr marL="800100" lvl="2" indent="0">
              <a:buNone/>
            </a:pPr>
            <a:endParaRPr lang="en-IN" sz="3900" dirty="0">
              <a:solidFill>
                <a:srgbClr val="002060"/>
              </a:solidFill>
            </a:endParaRPr>
          </a:p>
          <a:p>
            <a:r>
              <a:rPr lang="en-IN" b="1" dirty="0">
                <a:solidFill>
                  <a:srgbClr val="002060"/>
                </a:solidFill>
              </a:rPr>
              <a:t>Over </a:t>
            </a:r>
            <a:r>
              <a:rPr lang="en-IN" b="1" dirty="0">
                <a:solidFill>
                  <a:srgbClr val="C00000"/>
                </a:solidFill>
              </a:rPr>
              <a:t>90%</a:t>
            </a:r>
            <a:r>
              <a:rPr lang="en-IN" b="1" dirty="0">
                <a:solidFill>
                  <a:srgbClr val="002060"/>
                </a:solidFill>
              </a:rPr>
              <a:t> in </a:t>
            </a:r>
            <a:r>
              <a:rPr lang="en-IN" b="1" dirty="0">
                <a:solidFill>
                  <a:srgbClr val="C00000"/>
                </a:solidFill>
              </a:rPr>
              <a:t>10 States </a:t>
            </a:r>
            <a:endParaRPr lang="en-IN" dirty="0">
              <a:solidFill>
                <a:srgbClr val="C00000"/>
              </a:solidFill>
            </a:endParaRPr>
          </a:p>
          <a:p>
            <a:pPr marL="800100" lvl="2" indent="0">
              <a:buNone/>
            </a:pPr>
            <a:r>
              <a:rPr lang="en-IN" sz="1700" dirty="0">
                <a:solidFill>
                  <a:srgbClr val="002060"/>
                </a:solidFill>
              </a:rPr>
              <a:t>Maharashtra, Tamil Nadu, Gujarat, Delhi, Madhya Pradesh, Rajasthan, Uttar Pradesh, West Bengal, Bihar and Karnataka. </a:t>
            </a:r>
          </a:p>
          <a:p>
            <a:endParaRPr lang="en-IN" b="1" dirty="0">
              <a:solidFill>
                <a:srgbClr val="C00000"/>
              </a:solidFill>
            </a:endParaRPr>
          </a:p>
        </p:txBody>
      </p:sp>
      <p:sp>
        <p:nvSpPr>
          <p:cNvPr id="2" name="Content Placeholder 1">
            <a:extLst>
              <a:ext uri="{FF2B5EF4-FFF2-40B4-BE49-F238E27FC236}">
                <a16:creationId xmlns:a16="http://schemas.microsoft.com/office/drawing/2014/main" id="{B03FDD3D-BED0-47F9-97E3-75FA4D9F3918}"/>
              </a:ext>
            </a:extLst>
          </p:cNvPr>
          <p:cNvSpPr>
            <a:spLocks noGrp="1"/>
          </p:cNvSpPr>
          <p:nvPr>
            <p:ph sz="half" idx="2"/>
          </p:nvPr>
        </p:nvSpPr>
        <p:spPr>
          <a:xfrm>
            <a:off x="4932042" y="2492896"/>
            <a:ext cx="3754757" cy="3633267"/>
          </a:xfrm>
          <a:ln>
            <a:solidFill>
              <a:srgbClr val="002060"/>
            </a:solidFill>
          </a:ln>
        </p:spPr>
        <p:txBody>
          <a:bodyPr>
            <a:normAutofit fontScale="85000" lnSpcReduction="20000"/>
          </a:bodyPr>
          <a:lstStyle/>
          <a:p>
            <a:r>
              <a:rPr lang="en-IN" b="1" dirty="0">
                <a:solidFill>
                  <a:srgbClr val="002060"/>
                </a:solidFill>
              </a:rPr>
              <a:t>Over </a:t>
            </a:r>
            <a:r>
              <a:rPr lang="en-IN" b="1" dirty="0">
                <a:solidFill>
                  <a:srgbClr val="C00000"/>
                </a:solidFill>
              </a:rPr>
              <a:t>60% </a:t>
            </a:r>
            <a:r>
              <a:rPr lang="en-IN" b="1" dirty="0">
                <a:solidFill>
                  <a:srgbClr val="002060"/>
                </a:solidFill>
              </a:rPr>
              <a:t>in </a:t>
            </a:r>
            <a:r>
              <a:rPr lang="en-IN" b="1" dirty="0">
                <a:solidFill>
                  <a:srgbClr val="C00000"/>
                </a:solidFill>
              </a:rPr>
              <a:t>5 Cities </a:t>
            </a:r>
            <a:endParaRPr lang="en-IN" sz="2200" dirty="0">
              <a:solidFill>
                <a:srgbClr val="C00000"/>
              </a:solidFill>
            </a:endParaRPr>
          </a:p>
          <a:p>
            <a:pPr marL="400050" lvl="1" indent="0">
              <a:buNone/>
            </a:pPr>
            <a:r>
              <a:rPr lang="en-IN" sz="2200" dirty="0">
                <a:solidFill>
                  <a:srgbClr val="002060"/>
                </a:solidFill>
              </a:rPr>
              <a:t>Mumbai, Delhi, Chennai, Ahmadabad and Thane.</a:t>
            </a:r>
          </a:p>
          <a:p>
            <a:pPr marL="400050" lvl="1" indent="0">
              <a:buNone/>
            </a:pPr>
            <a:endParaRPr lang="en-IN" b="1" dirty="0">
              <a:solidFill>
                <a:srgbClr val="C00000"/>
              </a:solidFill>
            </a:endParaRPr>
          </a:p>
          <a:p>
            <a:pPr marL="400050" lvl="1" indent="0">
              <a:buNone/>
            </a:pPr>
            <a:endParaRPr lang="en-IN" b="1" dirty="0">
              <a:solidFill>
                <a:srgbClr val="C00000"/>
              </a:solidFill>
            </a:endParaRPr>
          </a:p>
          <a:p>
            <a:r>
              <a:rPr lang="en-IN" b="1" dirty="0">
                <a:solidFill>
                  <a:srgbClr val="002060"/>
                </a:solidFill>
              </a:rPr>
              <a:t>Over </a:t>
            </a:r>
            <a:r>
              <a:rPr lang="en-IN" b="1" dirty="0">
                <a:solidFill>
                  <a:srgbClr val="C00000"/>
                </a:solidFill>
              </a:rPr>
              <a:t>70% </a:t>
            </a:r>
            <a:r>
              <a:rPr lang="en-IN" b="1" dirty="0">
                <a:solidFill>
                  <a:srgbClr val="002060"/>
                </a:solidFill>
              </a:rPr>
              <a:t>in </a:t>
            </a:r>
            <a:r>
              <a:rPr lang="en-IN" b="1" dirty="0">
                <a:solidFill>
                  <a:srgbClr val="C00000"/>
                </a:solidFill>
              </a:rPr>
              <a:t>10 </a:t>
            </a:r>
            <a:r>
              <a:rPr lang="en-IN" sz="3000" b="1" dirty="0">
                <a:solidFill>
                  <a:srgbClr val="C00000"/>
                </a:solidFill>
              </a:rPr>
              <a:t>Cities</a:t>
            </a:r>
            <a:r>
              <a:rPr lang="en-IN" sz="2300" b="1" dirty="0">
                <a:solidFill>
                  <a:srgbClr val="C00000"/>
                </a:solidFill>
              </a:rPr>
              <a:t> </a:t>
            </a:r>
            <a:endParaRPr lang="en-IN" sz="2300" dirty="0">
              <a:solidFill>
                <a:srgbClr val="C00000"/>
              </a:solidFill>
            </a:endParaRPr>
          </a:p>
          <a:p>
            <a:pPr marL="400050" lvl="1" indent="0">
              <a:buNone/>
            </a:pPr>
            <a:r>
              <a:rPr lang="en-IN" sz="1900" dirty="0">
                <a:solidFill>
                  <a:srgbClr val="002060"/>
                </a:solidFill>
              </a:rPr>
              <a:t>Mumbai, Delhi, Chennai, Ahmadabad, Thane, Pune, Indore, Kolkata, Hyderabad and Aurangabad</a:t>
            </a:r>
            <a:r>
              <a:rPr lang="en-IN" sz="1900" dirty="0">
                <a:solidFill>
                  <a:srgbClr val="C00000"/>
                </a:solidFill>
              </a:rPr>
              <a:t>. </a:t>
            </a:r>
          </a:p>
          <a:p>
            <a:pPr marL="0" indent="0">
              <a:buNone/>
            </a:pPr>
            <a:endParaRPr lang="en-IN" dirty="0">
              <a:solidFill>
                <a:srgbClr val="C00000"/>
              </a:solidFill>
            </a:endParaRPr>
          </a:p>
          <a:p>
            <a:pPr marL="0" indent="0">
              <a:buNone/>
            </a:pPr>
            <a:br>
              <a:rPr lang="en-IN" sz="1900" dirty="0">
                <a:solidFill>
                  <a:srgbClr val="C00000"/>
                </a:solidFill>
              </a:rPr>
            </a:br>
            <a:endParaRPr lang="en-IN" sz="2600" dirty="0">
              <a:solidFill>
                <a:srgbClr val="C00000"/>
              </a:solidFill>
            </a:endParaRPr>
          </a:p>
          <a:p>
            <a:endParaRPr lang="en-IN" dirty="0"/>
          </a:p>
        </p:txBody>
      </p:sp>
      <p:sp>
        <p:nvSpPr>
          <p:cNvPr id="3" name="Slide Number Placeholder 2"/>
          <p:cNvSpPr>
            <a:spLocks noGrp="1"/>
          </p:cNvSpPr>
          <p:nvPr>
            <p:ph type="sldNum" sz="quarter" idx="12"/>
          </p:nvPr>
        </p:nvSpPr>
        <p:spPr/>
        <p:txBody>
          <a:bodyPr/>
          <a:lstStyle/>
          <a:p>
            <a:fld id="{526EF742-2CF7-4609-B3B5-B374C13753AE}" type="slidenum">
              <a:rPr lang="en-IN" smtClean="0"/>
              <a:t>17</a:t>
            </a:fld>
            <a:endParaRPr lang="en-IN"/>
          </a:p>
        </p:txBody>
      </p:sp>
      <p:grpSp>
        <p:nvGrpSpPr>
          <p:cNvPr id="6" name="Group 5">
            <a:extLst>
              <a:ext uri="{FF2B5EF4-FFF2-40B4-BE49-F238E27FC236}">
                <a16:creationId xmlns:a16="http://schemas.microsoft.com/office/drawing/2014/main" id="{A825AB7D-2F7A-4C01-8FE8-6BAAD334C769}"/>
              </a:ext>
            </a:extLst>
          </p:cNvPr>
          <p:cNvGrpSpPr>
            <a:grpSpLocks/>
          </p:cNvGrpSpPr>
          <p:nvPr/>
        </p:nvGrpSpPr>
        <p:grpSpPr bwMode="auto">
          <a:xfrm>
            <a:off x="56781" y="1988840"/>
            <a:ext cx="8630018" cy="265596"/>
            <a:chOff x="0" y="1344"/>
            <a:chExt cx="5760" cy="432"/>
          </a:xfrm>
        </p:grpSpPr>
        <p:sp>
          <p:nvSpPr>
            <p:cNvPr id="7" name="Rectangle 6">
              <a:extLst>
                <a:ext uri="{FF2B5EF4-FFF2-40B4-BE49-F238E27FC236}">
                  <a16:creationId xmlns:a16="http://schemas.microsoft.com/office/drawing/2014/main" id="{C1C02E61-0CD2-4281-AF24-57B66D841259}"/>
                </a:ext>
              </a:extLst>
            </p:cNvPr>
            <p:cNvSpPr>
              <a:spLocks noChangeArrowheads="1"/>
            </p:cNvSpPr>
            <p:nvPr/>
          </p:nvSpPr>
          <p:spPr bwMode="auto">
            <a:xfrm>
              <a:off x="4454" y="1344"/>
              <a:ext cx="260" cy="432"/>
            </a:xfrm>
            <a:prstGeom prst="rect">
              <a:avLst/>
            </a:prstGeom>
            <a:solidFill>
              <a:srgbClr val="009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8" name="Rectangle 7">
              <a:extLst>
                <a:ext uri="{FF2B5EF4-FFF2-40B4-BE49-F238E27FC236}">
                  <a16:creationId xmlns:a16="http://schemas.microsoft.com/office/drawing/2014/main" id="{D3DD419D-EA46-47AE-B4A4-003F40702E70}"/>
                </a:ext>
              </a:extLst>
            </p:cNvPr>
            <p:cNvSpPr>
              <a:spLocks noChangeArrowheads="1"/>
            </p:cNvSpPr>
            <p:nvPr/>
          </p:nvSpPr>
          <p:spPr bwMode="auto">
            <a:xfrm>
              <a:off x="4714" y="1344"/>
              <a:ext cx="262" cy="432"/>
            </a:xfrm>
            <a:prstGeom prst="rect">
              <a:avLst/>
            </a:prstGeom>
            <a:solidFill>
              <a:srgbClr val="A219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9" name="Rectangle 8">
              <a:extLst>
                <a:ext uri="{FF2B5EF4-FFF2-40B4-BE49-F238E27FC236}">
                  <a16:creationId xmlns:a16="http://schemas.microsoft.com/office/drawing/2014/main" id="{20D74971-3C86-42BA-B666-00448B248C4B}"/>
                </a:ext>
              </a:extLst>
            </p:cNvPr>
            <p:cNvSpPr>
              <a:spLocks noChangeArrowheads="1"/>
            </p:cNvSpPr>
            <p:nvPr/>
          </p:nvSpPr>
          <p:spPr bwMode="auto">
            <a:xfrm>
              <a:off x="4976" y="1344"/>
              <a:ext cx="262" cy="432"/>
            </a:xfrm>
            <a:prstGeom prst="rect">
              <a:avLst/>
            </a:prstGeom>
            <a:solidFill>
              <a:srgbClr val="0265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0" name="Rectangle 9">
              <a:extLst>
                <a:ext uri="{FF2B5EF4-FFF2-40B4-BE49-F238E27FC236}">
                  <a16:creationId xmlns:a16="http://schemas.microsoft.com/office/drawing/2014/main" id="{770C5E72-839D-4F22-8967-5A7EA60B5D3E}"/>
                </a:ext>
              </a:extLst>
            </p:cNvPr>
            <p:cNvSpPr>
              <a:spLocks noChangeArrowheads="1"/>
            </p:cNvSpPr>
            <p:nvPr/>
          </p:nvSpPr>
          <p:spPr bwMode="auto">
            <a:xfrm>
              <a:off x="5238" y="1344"/>
              <a:ext cx="261" cy="432"/>
            </a:xfrm>
            <a:prstGeom prst="rect">
              <a:avLst/>
            </a:prstGeom>
            <a:solidFill>
              <a:srgbClr val="7319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1" name="Rectangle 10">
              <a:extLst>
                <a:ext uri="{FF2B5EF4-FFF2-40B4-BE49-F238E27FC236}">
                  <a16:creationId xmlns:a16="http://schemas.microsoft.com/office/drawing/2014/main" id="{1825ABC0-F6D8-4D59-A569-3486BFD1F7DB}"/>
                </a:ext>
              </a:extLst>
            </p:cNvPr>
            <p:cNvSpPr>
              <a:spLocks noChangeArrowheads="1"/>
            </p:cNvSpPr>
            <p:nvPr/>
          </p:nvSpPr>
          <p:spPr bwMode="auto">
            <a:xfrm>
              <a:off x="5499" y="1344"/>
              <a:ext cx="261" cy="432"/>
            </a:xfrm>
            <a:prstGeom prst="rect">
              <a:avLst/>
            </a:prstGeom>
            <a:solidFill>
              <a:srgbClr val="465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2" name="Rectangle 11">
              <a:extLst>
                <a:ext uri="{FF2B5EF4-FFF2-40B4-BE49-F238E27FC236}">
                  <a16:creationId xmlns:a16="http://schemas.microsoft.com/office/drawing/2014/main" id="{794B20FA-55E3-4559-B954-EEF984424459}"/>
                </a:ext>
              </a:extLst>
            </p:cNvPr>
            <p:cNvSpPr>
              <a:spLocks noChangeArrowheads="1"/>
            </p:cNvSpPr>
            <p:nvPr/>
          </p:nvSpPr>
          <p:spPr bwMode="auto">
            <a:xfrm>
              <a:off x="0" y="1344"/>
              <a:ext cx="4464" cy="432"/>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dirty="0">
                <a:latin typeface="Shaker 2 Lancet Regular" pitchFamily="50" charset="0"/>
                <a:ea typeface="MS PGothic" panose="020B0600070205080204" pitchFamily="34" charset="-128"/>
              </a:endParaRPr>
            </a:p>
          </p:txBody>
        </p:sp>
      </p:grpSp>
      <p:grpSp>
        <p:nvGrpSpPr>
          <p:cNvPr id="13" name="Group 4">
            <a:extLst>
              <a:ext uri="{FF2B5EF4-FFF2-40B4-BE49-F238E27FC236}">
                <a16:creationId xmlns:a16="http://schemas.microsoft.com/office/drawing/2014/main" id="{D919BC3E-C8B4-4E0E-8F6E-CD36C9AE4244}"/>
              </a:ext>
            </a:extLst>
          </p:cNvPr>
          <p:cNvGrpSpPr>
            <a:grpSpLocks/>
          </p:cNvGrpSpPr>
          <p:nvPr/>
        </p:nvGrpSpPr>
        <p:grpSpPr bwMode="auto">
          <a:xfrm rot="10800000">
            <a:off x="270451" y="6275142"/>
            <a:ext cx="8380396" cy="265595"/>
            <a:chOff x="0" y="1344"/>
            <a:chExt cx="5760" cy="432"/>
          </a:xfrm>
        </p:grpSpPr>
        <p:sp>
          <p:nvSpPr>
            <p:cNvPr id="14" name="Rectangle 5">
              <a:extLst>
                <a:ext uri="{FF2B5EF4-FFF2-40B4-BE49-F238E27FC236}">
                  <a16:creationId xmlns:a16="http://schemas.microsoft.com/office/drawing/2014/main" id="{5E02E0AC-CB39-46AF-A02B-C5ABB53DE18D}"/>
                </a:ext>
              </a:extLst>
            </p:cNvPr>
            <p:cNvSpPr>
              <a:spLocks noChangeArrowheads="1"/>
            </p:cNvSpPr>
            <p:nvPr/>
          </p:nvSpPr>
          <p:spPr bwMode="auto">
            <a:xfrm>
              <a:off x="4454" y="1344"/>
              <a:ext cx="260" cy="432"/>
            </a:xfrm>
            <a:prstGeom prst="rect">
              <a:avLst/>
            </a:prstGeom>
            <a:solidFill>
              <a:srgbClr val="009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5" name="Rectangle 6">
              <a:extLst>
                <a:ext uri="{FF2B5EF4-FFF2-40B4-BE49-F238E27FC236}">
                  <a16:creationId xmlns:a16="http://schemas.microsoft.com/office/drawing/2014/main" id="{C771C20C-95BC-4C68-8AB5-9F0747303AE8}"/>
                </a:ext>
              </a:extLst>
            </p:cNvPr>
            <p:cNvSpPr>
              <a:spLocks noChangeArrowheads="1"/>
            </p:cNvSpPr>
            <p:nvPr/>
          </p:nvSpPr>
          <p:spPr bwMode="auto">
            <a:xfrm>
              <a:off x="4714" y="1344"/>
              <a:ext cx="262" cy="432"/>
            </a:xfrm>
            <a:prstGeom prst="rect">
              <a:avLst/>
            </a:prstGeom>
            <a:solidFill>
              <a:srgbClr val="A219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6" name="Rectangle 7">
              <a:extLst>
                <a:ext uri="{FF2B5EF4-FFF2-40B4-BE49-F238E27FC236}">
                  <a16:creationId xmlns:a16="http://schemas.microsoft.com/office/drawing/2014/main" id="{321F7DD7-22F1-4A53-83F5-CC31E032474B}"/>
                </a:ext>
              </a:extLst>
            </p:cNvPr>
            <p:cNvSpPr>
              <a:spLocks noChangeArrowheads="1"/>
            </p:cNvSpPr>
            <p:nvPr/>
          </p:nvSpPr>
          <p:spPr bwMode="auto">
            <a:xfrm>
              <a:off x="4976" y="1344"/>
              <a:ext cx="262" cy="432"/>
            </a:xfrm>
            <a:prstGeom prst="rect">
              <a:avLst/>
            </a:prstGeom>
            <a:solidFill>
              <a:srgbClr val="0265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7" name="Rectangle 8">
              <a:extLst>
                <a:ext uri="{FF2B5EF4-FFF2-40B4-BE49-F238E27FC236}">
                  <a16:creationId xmlns:a16="http://schemas.microsoft.com/office/drawing/2014/main" id="{7CBC6FD2-DB6E-44BE-BD41-91C278C6C453}"/>
                </a:ext>
              </a:extLst>
            </p:cNvPr>
            <p:cNvSpPr>
              <a:spLocks noChangeArrowheads="1"/>
            </p:cNvSpPr>
            <p:nvPr/>
          </p:nvSpPr>
          <p:spPr bwMode="auto">
            <a:xfrm>
              <a:off x="5238" y="1344"/>
              <a:ext cx="261" cy="432"/>
            </a:xfrm>
            <a:prstGeom prst="rect">
              <a:avLst/>
            </a:prstGeom>
            <a:solidFill>
              <a:srgbClr val="7319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8" name="Rectangle 9">
              <a:extLst>
                <a:ext uri="{FF2B5EF4-FFF2-40B4-BE49-F238E27FC236}">
                  <a16:creationId xmlns:a16="http://schemas.microsoft.com/office/drawing/2014/main" id="{8ACA3D98-982C-4183-B81F-B02A29D95FBF}"/>
                </a:ext>
              </a:extLst>
            </p:cNvPr>
            <p:cNvSpPr>
              <a:spLocks noChangeArrowheads="1"/>
            </p:cNvSpPr>
            <p:nvPr/>
          </p:nvSpPr>
          <p:spPr bwMode="auto">
            <a:xfrm>
              <a:off x="5499" y="1344"/>
              <a:ext cx="261" cy="432"/>
            </a:xfrm>
            <a:prstGeom prst="rect">
              <a:avLst/>
            </a:prstGeom>
            <a:solidFill>
              <a:srgbClr val="465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9" name="Rectangle 10">
              <a:extLst>
                <a:ext uri="{FF2B5EF4-FFF2-40B4-BE49-F238E27FC236}">
                  <a16:creationId xmlns:a16="http://schemas.microsoft.com/office/drawing/2014/main" id="{873B6B08-9A76-4BCA-B335-FD4C7EDE0444}"/>
                </a:ext>
              </a:extLst>
            </p:cNvPr>
            <p:cNvSpPr>
              <a:spLocks noChangeArrowheads="1"/>
            </p:cNvSpPr>
            <p:nvPr/>
          </p:nvSpPr>
          <p:spPr bwMode="auto">
            <a:xfrm>
              <a:off x="0" y="1344"/>
              <a:ext cx="4464" cy="432"/>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grpSp>
    </p:spTree>
    <p:extLst>
      <p:ext uri="{BB962C8B-B14F-4D97-AF65-F5344CB8AC3E}">
        <p14:creationId xmlns:p14="http://schemas.microsoft.com/office/powerpoint/2010/main" val="2408448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002060"/>
                </a:solidFill>
              </a:rPr>
              <a:t>Covid-19 </a:t>
            </a:r>
            <a:r>
              <a:rPr lang="en-US" dirty="0">
                <a:solidFill>
                  <a:srgbClr val="C00000"/>
                </a:solidFill>
              </a:rPr>
              <a:t>deaths</a:t>
            </a:r>
            <a:r>
              <a:rPr lang="en-US" dirty="0"/>
              <a:t> </a:t>
            </a:r>
            <a:r>
              <a:rPr lang="en-US" dirty="0">
                <a:solidFill>
                  <a:srgbClr val="002060"/>
                </a:solidFill>
              </a:rPr>
              <a:t>are concentrated in a few states and cities/districts</a:t>
            </a:r>
            <a:endParaRPr lang="en-IN" dirty="0">
              <a:solidFill>
                <a:srgbClr val="002060"/>
              </a:solidFill>
            </a:endParaRPr>
          </a:p>
        </p:txBody>
      </p:sp>
      <p:sp>
        <p:nvSpPr>
          <p:cNvPr id="5" name="Content Placeholder 4"/>
          <p:cNvSpPr>
            <a:spLocks noGrp="1"/>
          </p:cNvSpPr>
          <p:nvPr>
            <p:ph sz="half" idx="1"/>
          </p:nvPr>
        </p:nvSpPr>
        <p:spPr>
          <a:xfrm>
            <a:off x="457200" y="2132856"/>
            <a:ext cx="4038600" cy="3993307"/>
          </a:xfrm>
          <a:noFill/>
          <a:ln>
            <a:solidFill>
              <a:srgbClr val="002060"/>
            </a:solidFill>
          </a:ln>
        </p:spPr>
        <p:txBody>
          <a:bodyPr>
            <a:normAutofit fontScale="92500" lnSpcReduction="20000"/>
          </a:bodyPr>
          <a:lstStyle/>
          <a:p>
            <a:r>
              <a:rPr lang="en-IN" b="1" dirty="0">
                <a:solidFill>
                  <a:srgbClr val="002060"/>
                </a:solidFill>
              </a:rPr>
              <a:t>Over </a:t>
            </a:r>
            <a:r>
              <a:rPr lang="en-IN" b="1" dirty="0">
                <a:solidFill>
                  <a:srgbClr val="C00000"/>
                </a:solidFill>
              </a:rPr>
              <a:t>80% </a:t>
            </a:r>
            <a:r>
              <a:rPr lang="en-IN" b="1" dirty="0">
                <a:solidFill>
                  <a:srgbClr val="002060"/>
                </a:solidFill>
              </a:rPr>
              <a:t>in</a:t>
            </a:r>
            <a:r>
              <a:rPr lang="en-IN" b="1" dirty="0">
                <a:solidFill>
                  <a:srgbClr val="C00000"/>
                </a:solidFill>
              </a:rPr>
              <a:t> 5 States </a:t>
            </a:r>
            <a:r>
              <a:rPr lang="en-IN" sz="1900" dirty="0">
                <a:solidFill>
                  <a:srgbClr val="002060"/>
                </a:solidFill>
              </a:rPr>
              <a:t>Maharashtra, Gujarat, Madhya Pradesh, West Bengal and Delhi.</a:t>
            </a:r>
          </a:p>
          <a:p>
            <a:endParaRPr lang="en-IN" sz="1600" dirty="0">
              <a:solidFill>
                <a:srgbClr val="002060"/>
              </a:solidFill>
            </a:endParaRPr>
          </a:p>
          <a:p>
            <a:endParaRPr lang="en-IN" sz="1600" dirty="0">
              <a:solidFill>
                <a:srgbClr val="002060"/>
              </a:solidFill>
            </a:endParaRPr>
          </a:p>
          <a:p>
            <a:r>
              <a:rPr lang="en-IN" b="1" dirty="0">
                <a:solidFill>
                  <a:srgbClr val="002060"/>
                </a:solidFill>
              </a:rPr>
              <a:t>Around </a:t>
            </a:r>
            <a:r>
              <a:rPr lang="en-IN" b="1" dirty="0">
                <a:solidFill>
                  <a:srgbClr val="C00000"/>
                </a:solidFill>
              </a:rPr>
              <a:t>95%</a:t>
            </a:r>
            <a:r>
              <a:rPr lang="en-IN" b="1" dirty="0">
                <a:solidFill>
                  <a:srgbClr val="002060"/>
                </a:solidFill>
              </a:rPr>
              <a:t> in </a:t>
            </a:r>
            <a:r>
              <a:rPr lang="en-IN" b="1" dirty="0">
                <a:solidFill>
                  <a:srgbClr val="C00000"/>
                </a:solidFill>
              </a:rPr>
              <a:t>10 States</a:t>
            </a:r>
            <a:r>
              <a:rPr lang="en-IN" b="1" dirty="0">
                <a:solidFill>
                  <a:srgbClr val="002060"/>
                </a:solidFill>
              </a:rPr>
              <a:t> </a:t>
            </a:r>
            <a:endParaRPr lang="en-IN" b="1" dirty="0">
              <a:solidFill>
                <a:srgbClr val="C00000"/>
              </a:solidFill>
            </a:endParaRPr>
          </a:p>
          <a:p>
            <a:pPr marL="400050" lvl="1" indent="0">
              <a:buNone/>
            </a:pPr>
            <a:r>
              <a:rPr lang="en-IN" sz="1900" dirty="0">
                <a:solidFill>
                  <a:srgbClr val="002060"/>
                </a:solidFill>
              </a:rPr>
              <a:t>Maharashtra, Gujarat, Madhya Pradesh, West Bengal, Delhi, Rajasthan, Uttar Pradesh, Tamil Nadu, Andhra Pradesh and Karnataka.</a:t>
            </a:r>
          </a:p>
          <a:p>
            <a:endParaRPr lang="en-IN" sz="2400" dirty="0">
              <a:solidFill>
                <a:srgbClr val="002060"/>
              </a:solidFill>
            </a:endParaRPr>
          </a:p>
          <a:p>
            <a:pPr marL="0" indent="0">
              <a:buNone/>
            </a:pPr>
            <a:br>
              <a:rPr lang="en-IN" dirty="0">
                <a:solidFill>
                  <a:srgbClr val="C00000"/>
                </a:solidFill>
              </a:rPr>
            </a:br>
            <a:endParaRPr lang="en-IN" dirty="0">
              <a:solidFill>
                <a:srgbClr val="C00000"/>
              </a:solidFill>
            </a:endParaRPr>
          </a:p>
        </p:txBody>
      </p:sp>
      <p:sp>
        <p:nvSpPr>
          <p:cNvPr id="7" name="Content Placeholder 6">
            <a:extLst>
              <a:ext uri="{FF2B5EF4-FFF2-40B4-BE49-F238E27FC236}">
                <a16:creationId xmlns:a16="http://schemas.microsoft.com/office/drawing/2014/main" id="{CB5707F0-0182-479D-85C8-CCD5E2368CF1}"/>
              </a:ext>
            </a:extLst>
          </p:cNvPr>
          <p:cNvSpPr>
            <a:spLocks noGrp="1"/>
          </p:cNvSpPr>
          <p:nvPr>
            <p:ph sz="half" idx="2"/>
          </p:nvPr>
        </p:nvSpPr>
        <p:spPr>
          <a:xfrm>
            <a:off x="4648200" y="2132856"/>
            <a:ext cx="4038600" cy="3993307"/>
          </a:xfrm>
          <a:ln>
            <a:solidFill>
              <a:srgbClr val="002060"/>
            </a:solidFill>
          </a:ln>
        </p:spPr>
        <p:txBody>
          <a:bodyPr>
            <a:normAutofit fontScale="92500" lnSpcReduction="20000"/>
          </a:bodyPr>
          <a:lstStyle/>
          <a:p>
            <a:r>
              <a:rPr lang="en-IN" b="1" dirty="0">
                <a:solidFill>
                  <a:srgbClr val="002060"/>
                </a:solidFill>
              </a:rPr>
              <a:t>Nearly </a:t>
            </a:r>
            <a:r>
              <a:rPr lang="en-IN" b="1" dirty="0">
                <a:solidFill>
                  <a:srgbClr val="C00000"/>
                </a:solidFill>
              </a:rPr>
              <a:t>60% </a:t>
            </a:r>
            <a:r>
              <a:rPr lang="en-IN" b="1" dirty="0">
                <a:solidFill>
                  <a:srgbClr val="002060"/>
                </a:solidFill>
              </a:rPr>
              <a:t>in</a:t>
            </a:r>
            <a:r>
              <a:rPr lang="en-IN" b="1" dirty="0">
                <a:solidFill>
                  <a:srgbClr val="C00000"/>
                </a:solidFill>
              </a:rPr>
              <a:t> 5 Cities </a:t>
            </a:r>
            <a:r>
              <a:rPr lang="en-IN" sz="1900" dirty="0">
                <a:solidFill>
                  <a:srgbClr val="002060"/>
                </a:solidFill>
              </a:rPr>
              <a:t>Mumbai, Ahmadabad, Pune, Delhi and Kolkata.</a:t>
            </a:r>
          </a:p>
          <a:p>
            <a:endParaRPr lang="en-IN" sz="1600" dirty="0">
              <a:solidFill>
                <a:srgbClr val="002060"/>
              </a:solidFill>
            </a:endParaRPr>
          </a:p>
          <a:p>
            <a:endParaRPr lang="en-IN" sz="1600" dirty="0">
              <a:solidFill>
                <a:srgbClr val="002060"/>
              </a:solidFill>
            </a:endParaRPr>
          </a:p>
          <a:p>
            <a:r>
              <a:rPr lang="en-IN" b="1" dirty="0">
                <a:solidFill>
                  <a:srgbClr val="002060"/>
                </a:solidFill>
              </a:rPr>
              <a:t>Around </a:t>
            </a:r>
            <a:r>
              <a:rPr lang="en-IN" b="1" dirty="0">
                <a:solidFill>
                  <a:srgbClr val="C00000"/>
                </a:solidFill>
              </a:rPr>
              <a:t>70% </a:t>
            </a:r>
            <a:r>
              <a:rPr lang="en-IN" b="1" dirty="0">
                <a:solidFill>
                  <a:srgbClr val="002060"/>
                </a:solidFill>
              </a:rPr>
              <a:t>in </a:t>
            </a:r>
            <a:r>
              <a:rPr lang="en-IN" b="1" dirty="0">
                <a:solidFill>
                  <a:srgbClr val="C00000"/>
                </a:solidFill>
              </a:rPr>
              <a:t>10 Cities </a:t>
            </a:r>
            <a:r>
              <a:rPr lang="en-IN" sz="1900" dirty="0">
                <a:solidFill>
                  <a:srgbClr val="002060"/>
                </a:solidFill>
              </a:rPr>
              <a:t>Mumbai, Ahmadabad, Pune, Delhi, Kolkata, Indore, Thane, Jaipur, Chennai and Surat.</a:t>
            </a:r>
          </a:p>
          <a:p>
            <a:endParaRPr lang="en-IN" dirty="0"/>
          </a:p>
        </p:txBody>
      </p:sp>
      <p:sp>
        <p:nvSpPr>
          <p:cNvPr id="2" name="Slide Number Placeholder 1"/>
          <p:cNvSpPr>
            <a:spLocks noGrp="1"/>
          </p:cNvSpPr>
          <p:nvPr>
            <p:ph type="sldNum" sz="quarter" idx="12"/>
          </p:nvPr>
        </p:nvSpPr>
        <p:spPr/>
        <p:txBody>
          <a:bodyPr/>
          <a:lstStyle/>
          <a:p>
            <a:fld id="{526EF742-2CF7-4609-B3B5-B374C13753AE}" type="slidenum">
              <a:rPr lang="en-IN" smtClean="0"/>
              <a:t>18</a:t>
            </a:fld>
            <a:endParaRPr lang="en-IN"/>
          </a:p>
        </p:txBody>
      </p:sp>
      <p:grpSp>
        <p:nvGrpSpPr>
          <p:cNvPr id="6" name="Group 5">
            <a:extLst>
              <a:ext uri="{FF2B5EF4-FFF2-40B4-BE49-F238E27FC236}">
                <a16:creationId xmlns:a16="http://schemas.microsoft.com/office/drawing/2014/main" id="{53AF1BAF-58BE-4BE0-A935-242312604FD0}"/>
              </a:ext>
            </a:extLst>
          </p:cNvPr>
          <p:cNvGrpSpPr>
            <a:grpSpLocks/>
          </p:cNvGrpSpPr>
          <p:nvPr/>
        </p:nvGrpSpPr>
        <p:grpSpPr bwMode="auto">
          <a:xfrm>
            <a:off x="180791" y="1619369"/>
            <a:ext cx="8630018" cy="265596"/>
            <a:chOff x="0" y="1344"/>
            <a:chExt cx="5760" cy="432"/>
          </a:xfrm>
        </p:grpSpPr>
        <p:sp>
          <p:nvSpPr>
            <p:cNvPr id="8" name="Rectangle 7">
              <a:extLst>
                <a:ext uri="{FF2B5EF4-FFF2-40B4-BE49-F238E27FC236}">
                  <a16:creationId xmlns:a16="http://schemas.microsoft.com/office/drawing/2014/main" id="{354D4FA7-1D97-4CA4-A6CB-FB5D5955F303}"/>
                </a:ext>
              </a:extLst>
            </p:cNvPr>
            <p:cNvSpPr>
              <a:spLocks noChangeArrowheads="1"/>
            </p:cNvSpPr>
            <p:nvPr/>
          </p:nvSpPr>
          <p:spPr bwMode="auto">
            <a:xfrm>
              <a:off x="4454" y="1344"/>
              <a:ext cx="260" cy="432"/>
            </a:xfrm>
            <a:prstGeom prst="rect">
              <a:avLst/>
            </a:prstGeom>
            <a:solidFill>
              <a:srgbClr val="009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9" name="Rectangle 8">
              <a:extLst>
                <a:ext uri="{FF2B5EF4-FFF2-40B4-BE49-F238E27FC236}">
                  <a16:creationId xmlns:a16="http://schemas.microsoft.com/office/drawing/2014/main" id="{D3B93926-CB33-4F82-8B70-192F665A521E}"/>
                </a:ext>
              </a:extLst>
            </p:cNvPr>
            <p:cNvSpPr>
              <a:spLocks noChangeArrowheads="1"/>
            </p:cNvSpPr>
            <p:nvPr/>
          </p:nvSpPr>
          <p:spPr bwMode="auto">
            <a:xfrm>
              <a:off x="4714" y="1344"/>
              <a:ext cx="262" cy="432"/>
            </a:xfrm>
            <a:prstGeom prst="rect">
              <a:avLst/>
            </a:prstGeom>
            <a:solidFill>
              <a:srgbClr val="A219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0" name="Rectangle 9">
              <a:extLst>
                <a:ext uri="{FF2B5EF4-FFF2-40B4-BE49-F238E27FC236}">
                  <a16:creationId xmlns:a16="http://schemas.microsoft.com/office/drawing/2014/main" id="{BF326D4E-D7D5-4584-9397-D8291B8748BB}"/>
                </a:ext>
              </a:extLst>
            </p:cNvPr>
            <p:cNvSpPr>
              <a:spLocks noChangeArrowheads="1"/>
            </p:cNvSpPr>
            <p:nvPr/>
          </p:nvSpPr>
          <p:spPr bwMode="auto">
            <a:xfrm>
              <a:off x="4976" y="1344"/>
              <a:ext cx="262" cy="432"/>
            </a:xfrm>
            <a:prstGeom prst="rect">
              <a:avLst/>
            </a:prstGeom>
            <a:solidFill>
              <a:srgbClr val="0265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1" name="Rectangle 10">
              <a:extLst>
                <a:ext uri="{FF2B5EF4-FFF2-40B4-BE49-F238E27FC236}">
                  <a16:creationId xmlns:a16="http://schemas.microsoft.com/office/drawing/2014/main" id="{487BD5E1-CBC9-4B4D-BB2B-379E88927C3F}"/>
                </a:ext>
              </a:extLst>
            </p:cNvPr>
            <p:cNvSpPr>
              <a:spLocks noChangeArrowheads="1"/>
            </p:cNvSpPr>
            <p:nvPr/>
          </p:nvSpPr>
          <p:spPr bwMode="auto">
            <a:xfrm>
              <a:off x="5238" y="1344"/>
              <a:ext cx="261" cy="432"/>
            </a:xfrm>
            <a:prstGeom prst="rect">
              <a:avLst/>
            </a:prstGeom>
            <a:solidFill>
              <a:srgbClr val="7319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2" name="Rectangle 11">
              <a:extLst>
                <a:ext uri="{FF2B5EF4-FFF2-40B4-BE49-F238E27FC236}">
                  <a16:creationId xmlns:a16="http://schemas.microsoft.com/office/drawing/2014/main" id="{A9DE5D6D-0530-4557-8FF5-7828ED603643}"/>
                </a:ext>
              </a:extLst>
            </p:cNvPr>
            <p:cNvSpPr>
              <a:spLocks noChangeArrowheads="1"/>
            </p:cNvSpPr>
            <p:nvPr/>
          </p:nvSpPr>
          <p:spPr bwMode="auto">
            <a:xfrm>
              <a:off x="5499" y="1344"/>
              <a:ext cx="261" cy="432"/>
            </a:xfrm>
            <a:prstGeom prst="rect">
              <a:avLst/>
            </a:prstGeom>
            <a:solidFill>
              <a:srgbClr val="465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3" name="Rectangle 12">
              <a:extLst>
                <a:ext uri="{FF2B5EF4-FFF2-40B4-BE49-F238E27FC236}">
                  <a16:creationId xmlns:a16="http://schemas.microsoft.com/office/drawing/2014/main" id="{6A6E30BC-379E-43E2-9DAD-8845AEE4D9FD}"/>
                </a:ext>
              </a:extLst>
            </p:cNvPr>
            <p:cNvSpPr>
              <a:spLocks noChangeArrowheads="1"/>
            </p:cNvSpPr>
            <p:nvPr/>
          </p:nvSpPr>
          <p:spPr bwMode="auto">
            <a:xfrm>
              <a:off x="0" y="1344"/>
              <a:ext cx="4464" cy="432"/>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dirty="0">
                <a:latin typeface="Shaker 2 Lancet Regular" pitchFamily="50" charset="0"/>
                <a:ea typeface="MS PGothic" panose="020B0600070205080204" pitchFamily="34" charset="-128"/>
              </a:endParaRPr>
            </a:p>
          </p:txBody>
        </p:sp>
      </p:grpSp>
      <p:grpSp>
        <p:nvGrpSpPr>
          <p:cNvPr id="14" name="Group 4">
            <a:extLst>
              <a:ext uri="{FF2B5EF4-FFF2-40B4-BE49-F238E27FC236}">
                <a16:creationId xmlns:a16="http://schemas.microsoft.com/office/drawing/2014/main" id="{BA5DE5F5-2E4D-45BD-856D-E4775B3AD79E}"/>
              </a:ext>
            </a:extLst>
          </p:cNvPr>
          <p:cNvGrpSpPr>
            <a:grpSpLocks/>
          </p:cNvGrpSpPr>
          <p:nvPr/>
        </p:nvGrpSpPr>
        <p:grpSpPr bwMode="auto">
          <a:xfrm rot="10800000">
            <a:off x="202763" y="6356350"/>
            <a:ext cx="8380396" cy="265595"/>
            <a:chOff x="0" y="1344"/>
            <a:chExt cx="5760" cy="432"/>
          </a:xfrm>
        </p:grpSpPr>
        <p:sp>
          <p:nvSpPr>
            <p:cNvPr id="15" name="Rectangle 5">
              <a:extLst>
                <a:ext uri="{FF2B5EF4-FFF2-40B4-BE49-F238E27FC236}">
                  <a16:creationId xmlns:a16="http://schemas.microsoft.com/office/drawing/2014/main" id="{ADDBDA33-5977-45BC-B820-7AD326179CD6}"/>
                </a:ext>
              </a:extLst>
            </p:cNvPr>
            <p:cNvSpPr>
              <a:spLocks noChangeArrowheads="1"/>
            </p:cNvSpPr>
            <p:nvPr/>
          </p:nvSpPr>
          <p:spPr bwMode="auto">
            <a:xfrm>
              <a:off x="4454" y="1344"/>
              <a:ext cx="260" cy="432"/>
            </a:xfrm>
            <a:prstGeom prst="rect">
              <a:avLst/>
            </a:prstGeom>
            <a:solidFill>
              <a:srgbClr val="009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6" name="Rectangle 6">
              <a:extLst>
                <a:ext uri="{FF2B5EF4-FFF2-40B4-BE49-F238E27FC236}">
                  <a16:creationId xmlns:a16="http://schemas.microsoft.com/office/drawing/2014/main" id="{1E1DF4BA-E65C-44D5-85FF-A801975805E9}"/>
                </a:ext>
              </a:extLst>
            </p:cNvPr>
            <p:cNvSpPr>
              <a:spLocks noChangeArrowheads="1"/>
            </p:cNvSpPr>
            <p:nvPr/>
          </p:nvSpPr>
          <p:spPr bwMode="auto">
            <a:xfrm>
              <a:off x="4714" y="1344"/>
              <a:ext cx="262" cy="432"/>
            </a:xfrm>
            <a:prstGeom prst="rect">
              <a:avLst/>
            </a:prstGeom>
            <a:solidFill>
              <a:srgbClr val="A219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7" name="Rectangle 7">
              <a:extLst>
                <a:ext uri="{FF2B5EF4-FFF2-40B4-BE49-F238E27FC236}">
                  <a16:creationId xmlns:a16="http://schemas.microsoft.com/office/drawing/2014/main" id="{7B6AD84B-87AF-46AB-8CC1-4AF65DA5B2F5}"/>
                </a:ext>
              </a:extLst>
            </p:cNvPr>
            <p:cNvSpPr>
              <a:spLocks noChangeArrowheads="1"/>
            </p:cNvSpPr>
            <p:nvPr/>
          </p:nvSpPr>
          <p:spPr bwMode="auto">
            <a:xfrm>
              <a:off x="4976" y="1344"/>
              <a:ext cx="262" cy="432"/>
            </a:xfrm>
            <a:prstGeom prst="rect">
              <a:avLst/>
            </a:prstGeom>
            <a:solidFill>
              <a:srgbClr val="0265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8" name="Rectangle 8">
              <a:extLst>
                <a:ext uri="{FF2B5EF4-FFF2-40B4-BE49-F238E27FC236}">
                  <a16:creationId xmlns:a16="http://schemas.microsoft.com/office/drawing/2014/main" id="{6C1FDEAD-70BA-4174-90DA-D244793E19D4}"/>
                </a:ext>
              </a:extLst>
            </p:cNvPr>
            <p:cNvSpPr>
              <a:spLocks noChangeArrowheads="1"/>
            </p:cNvSpPr>
            <p:nvPr/>
          </p:nvSpPr>
          <p:spPr bwMode="auto">
            <a:xfrm>
              <a:off x="5238" y="1344"/>
              <a:ext cx="261" cy="432"/>
            </a:xfrm>
            <a:prstGeom prst="rect">
              <a:avLst/>
            </a:prstGeom>
            <a:solidFill>
              <a:srgbClr val="7319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9" name="Rectangle 9">
              <a:extLst>
                <a:ext uri="{FF2B5EF4-FFF2-40B4-BE49-F238E27FC236}">
                  <a16:creationId xmlns:a16="http://schemas.microsoft.com/office/drawing/2014/main" id="{E9D60F3F-739B-44D4-90A4-0DA61DD4CE66}"/>
                </a:ext>
              </a:extLst>
            </p:cNvPr>
            <p:cNvSpPr>
              <a:spLocks noChangeArrowheads="1"/>
            </p:cNvSpPr>
            <p:nvPr/>
          </p:nvSpPr>
          <p:spPr bwMode="auto">
            <a:xfrm>
              <a:off x="5499" y="1344"/>
              <a:ext cx="261" cy="432"/>
            </a:xfrm>
            <a:prstGeom prst="rect">
              <a:avLst/>
            </a:prstGeom>
            <a:solidFill>
              <a:srgbClr val="465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20" name="Rectangle 10">
              <a:extLst>
                <a:ext uri="{FF2B5EF4-FFF2-40B4-BE49-F238E27FC236}">
                  <a16:creationId xmlns:a16="http://schemas.microsoft.com/office/drawing/2014/main" id="{71880D01-2AA5-4583-B1AB-930046063CDA}"/>
                </a:ext>
              </a:extLst>
            </p:cNvPr>
            <p:cNvSpPr>
              <a:spLocks noChangeArrowheads="1"/>
            </p:cNvSpPr>
            <p:nvPr/>
          </p:nvSpPr>
          <p:spPr bwMode="auto">
            <a:xfrm>
              <a:off x="0" y="1344"/>
              <a:ext cx="4464" cy="432"/>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grpSp>
    </p:spTree>
    <p:extLst>
      <p:ext uri="{BB962C8B-B14F-4D97-AF65-F5344CB8AC3E}">
        <p14:creationId xmlns:p14="http://schemas.microsoft.com/office/powerpoint/2010/main" val="51802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solidFill>
                  <a:srgbClr val="C00000"/>
                </a:solidFill>
              </a:rPr>
              <a:t>Gains of lockdown: preparedness </a:t>
            </a:r>
          </a:p>
        </p:txBody>
      </p:sp>
      <p:sp>
        <p:nvSpPr>
          <p:cNvPr id="3" name="Content Placeholder 2"/>
          <p:cNvSpPr>
            <a:spLocks noGrp="1"/>
          </p:cNvSpPr>
          <p:nvPr>
            <p:ph idx="1"/>
          </p:nvPr>
        </p:nvSpPr>
        <p:spPr>
          <a:ln>
            <a:solidFill>
              <a:schemeClr val="accent1"/>
            </a:solidFill>
          </a:ln>
        </p:spPr>
        <p:txBody>
          <a:bodyPr>
            <a:normAutofit fontScale="92500"/>
          </a:bodyPr>
          <a:lstStyle/>
          <a:p>
            <a:r>
              <a:rPr lang="en-IN" dirty="0">
                <a:solidFill>
                  <a:srgbClr val="002060"/>
                </a:solidFill>
              </a:rPr>
              <a:t>Huge COVID-19 specific health infrastructure</a:t>
            </a:r>
          </a:p>
          <a:p>
            <a:r>
              <a:rPr lang="en-IN" dirty="0">
                <a:solidFill>
                  <a:srgbClr val="002060"/>
                </a:solidFill>
              </a:rPr>
              <a:t>Capacity development of HRH</a:t>
            </a:r>
          </a:p>
          <a:p>
            <a:r>
              <a:rPr lang="en-IN" dirty="0">
                <a:solidFill>
                  <a:srgbClr val="002060"/>
                </a:solidFill>
              </a:rPr>
              <a:t>Increased testing capacity</a:t>
            </a:r>
          </a:p>
          <a:p>
            <a:r>
              <a:rPr lang="en-IN" dirty="0">
                <a:solidFill>
                  <a:srgbClr val="002060"/>
                </a:solidFill>
              </a:rPr>
              <a:t>Massive increase in supplies, equipment, oxygen</a:t>
            </a:r>
          </a:p>
          <a:p>
            <a:r>
              <a:rPr lang="en-IN" dirty="0">
                <a:solidFill>
                  <a:srgbClr val="002060"/>
                </a:solidFill>
              </a:rPr>
              <a:t>Guidelines, standards prepared, circulated, adopted, practiced</a:t>
            </a:r>
          </a:p>
          <a:p>
            <a:r>
              <a:rPr lang="en-IN" dirty="0">
                <a:solidFill>
                  <a:srgbClr val="002060"/>
                </a:solidFill>
              </a:rPr>
              <a:t>R&amp;D response: diagnostics, virus studies, drug trials, </a:t>
            </a:r>
            <a:r>
              <a:rPr lang="en-IN" dirty="0" err="1">
                <a:solidFill>
                  <a:srgbClr val="002060"/>
                </a:solidFill>
              </a:rPr>
              <a:t>sero</a:t>
            </a:r>
            <a:r>
              <a:rPr lang="en-IN" dirty="0">
                <a:solidFill>
                  <a:srgbClr val="002060"/>
                </a:solidFill>
              </a:rPr>
              <a:t>-epidemiology, vaccine research, tech</a:t>
            </a:r>
          </a:p>
        </p:txBody>
      </p:sp>
      <p:sp>
        <p:nvSpPr>
          <p:cNvPr id="4" name="Slide Number Placeholder 3"/>
          <p:cNvSpPr>
            <a:spLocks noGrp="1"/>
          </p:cNvSpPr>
          <p:nvPr>
            <p:ph type="sldNum" sz="quarter" idx="12"/>
          </p:nvPr>
        </p:nvSpPr>
        <p:spPr/>
        <p:txBody>
          <a:bodyPr/>
          <a:lstStyle/>
          <a:p>
            <a:fld id="{526EF742-2CF7-4609-B3B5-B374C13753AE}" type="slidenum">
              <a:rPr lang="en-IN" smtClean="0"/>
              <a:t>19</a:t>
            </a:fld>
            <a:endParaRPr lang="en-IN"/>
          </a:p>
        </p:txBody>
      </p:sp>
      <p:grpSp>
        <p:nvGrpSpPr>
          <p:cNvPr id="5" name="Group 4">
            <a:extLst>
              <a:ext uri="{FF2B5EF4-FFF2-40B4-BE49-F238E27FC236}">
                <a16:creationId xmlns:a16="http://schemas.microsoft.com/office/drawing/2014/main" id="{1F230429-55AE-4895-AADF-A0ED9DE26103}"/>
              </a:ext>
            </a:extLst>
          </p:cNvPr>
          <p:cNvGrpSpPr>
            <a:grpSpLocks/>
          </p:cNvGrpSpPr>
          <p:nvPr/>
        </p:nvGrpSpPr>
        <p:grpSpPr bwMode="auto">
          <a:xfrm>
            <a:off x="132180" y="1243323"/>
            <a:ext cx="8630018" cy="265596"/>
            <a:chOff x="0" y="1344"/>
            <a:chExt cx="5760" cy="432"/>
          </a:xfrm>
        </p:grpSpPr>
        <p:sp>
          <p:nvSpPr>
            <p:cNvPr id="6" name="Rectangle 5">
              <a:extLst>
                <a:ext uri="{FF2B5EF4-FFF2-40B4-BE49-F238E27FC236}">
                  <a16:creationId xmlns:a16="http://schemas.microsoft.com/office/drawing/2014/main" id="{010E89F8-7EF3-4C6B-9086-A04AE3F60912}"/>
                </a:ext>
              </a:extLst>
            </p:cNvPr>
            <p:cNvSpPr>
              <a:spLocks noChangeArrowheads="1"/>
            </p:cNvSpPr>
            <p:nvPr/>
          </p:nvSpPr>
          <p:spPr bwMode="auto">
            <a:xfrm>
              <a:off x="4454" y="1344"/>
              <a:ext cx="260" cy="432"/>
            </a:xfrm>
            <a:prstGeom prst="rect">
              <a:avLst/>
            </a:prstGeom>
            <a:solidFill>
              <a:srgbClr val="009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7" name="Rectangle 6">
              <a:extLst>
                <a:ext uri="{FF2B5EF4-FFF2-40B4-BE49-F238E27FC236}">
                  <a16:creationId xmlns:a16="http://schemas.microsoft.com/office/drawing/2014/main" id="{73EE18ED-22F4-4135-A5EE-0D24205C8893}"/>
                </a:ext>
              </a:extLst>
            </p:cNvPr>
            <p:cNvSpPr>
              <a:spLocks noChangeArrowheads="1"/>
            </p:cNvSpPr>
            <p:nvPr/>
          </p:nvSpPr>
          <p:spPr bwMode="auto">
            <a:xfrm>
              <a:off x="4714" y="1344"/>
              <a:ext cx="262" cy="432"/>
            </a:xfrm>
            <a:prstGeom prst="rect">
              <a:avLst/>
            </a:prstGeom>
            <a:solidFill>
              <a:srgbClr val="A219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8" name="Rectangle 7">
              <a:extLst>
                <a:ext uri="{FF2B5EF4-FFF2-40B4-BE49-F238E27FC236}">
                  <a16:creationId xmlns:a16="http://schemas.microsoft.com/office/drawing/2014/main" id="{44E83880-D96C-4FBD-9EBF-8E8361781856}"/>
                </a:ext>
              </a:extLst>
            </p:cNvPr>
            <p:cNvSpPr>
              <a:spLocks noChangeArrowheads="1"/>
            </p:cNvSpPr>
            <p:nvPr/>
          </p:nvSpPr>
          <p:spPr bwMode="auto">
            <a:xfrm>
              <a:off x="4976" y="1344"/>
              <a:ext cx="262" cy="432"/>
            </a:xfrm>
            <a:prstGeom prst="rect">
              <a:avLst/>
            </a:prstGeom>
            <a:solidFill>
              <a:srgbClr val="0265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9" name="Rectangle 8">
              <a:extLst>
                <a:ext uri="{FF2B5EF4-FFF2-40B4-BE49-F238E27FC236}">
                  <a16:creationId xmlns:a16="http://schemas.microsoft.com/office/drawing/2014/main" id="{37A4BC77-3F2C-4F38-B7E2-A335BBB8FD4C}"/>
                </a:ext>
              </a:extLst>
            </p:cNvPr>
            <p:cNvSpPr>
              <a:spLocks noChangeArrowheads="1"/>
            </p:cNvSpPr>
            <p:nvPr/>
          </p:nvSpPr>
          <p:spPr bwMode="auto">
            <a:xfrm>
              <a:off x="5238" y="1344"/>
              <a:ext cx="261" cy="432"/>
            </a:xfrm>
            <a:prstGeom prst="rect">
              <a:avLst/>
            </a:prstGeom>
            <a:solidFill>
              <a:srgbClr val="7319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0" name="Rectangle 9">
              <a:extLst>
                <a:ext uri="{FF2B5EF4-FFF2-40B4-BE49-F238E27FC236}">
                  <a16:creationId xmlns:a16="http://schemas.microsoft.com/office/drawing/2014/main" id="{5744FB12-6F47-4368-8245-35547C9CB9C6}"/>
                </a:ext>
              </a:extLst>
            </p:cNvPr>
            <p:cNvSpPr>
              <a:spLocks noChangeArrowheads="1"/>
            </p:cNvSpPr>
            <p:nvPr/>
          </p:nvSpPr>
          <p:spPr bwMode="auto">
            <a:xfrm>
              <a:off x="5499" y="1344"/>
              <a:ext cx="261" cy="432"/>
            </a:xfrm>
            <a:prstGeom prst="rect">
              <a:avLst/>
            </a:prstGeom>
            <a:solidFill>
              <a:srgbClr val="465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1" name="Rectangle 10">
              <a:extLst>
                <a:ext uri="{FF2B5EF4-FFF2-40B4-BE49-F238E27FC236}">
                  <a16:creationId xmlns:a16="http://schemas.microsoft.com/office/drawing/2014/main" id="{90F4B361-4CD3-4C87-AE5B-F88BB9A99E0B}"/>
                </a:ext>
              </a:extLst>
            </p:cNvPr>
            <p:cNvSpPr>
              <a:spLocks noChangeArrowheads="1"/>
            </p:cNvSpPr>
            <p:nvPr/>
          </p:nvSpPr>
          <p:spPr bwMode="auto">
            <a:xfrm>
              <a:off x="0" y="1344"/>
              <a:ext cx="4464" cy="432"/>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dirty="0">
                <a:latin typeface="Shaker 2 Lancet Regular" pitchFamily="50" charset="0"/>
                <a:ea typeface="MS PGothic" panose="020B0600070205080204" pitchFamily="34" charset="-128"/>
              </a:endParaRPr>
            </a:p>
          </p:txBody>
        </p:sp>
      </p:grpSp>
      <p:grpSp>
        <p:nvGrpSpPr>
          <p:cNvPr id="12" name="Group 4">
            <a:extLst>
              <a:ext uri="{FF2B5EF4-FFF2-40B4-BE49-F238E27FC236}">
                <a16:creationId xmlns:a16="http://schemas.microsoft.com/office/drawing/2014/main" id="{B323D3C5-2271-4011-82D5-0BF885FFB0F6}"/>
              </a:ext>
            </a:extLst>
          </p:cNvPr>
          <p:cNvGrpSpPr>
            <a:grpSpLocks/>
          </p:cNvGrpSpPr>
          <p:nvPr/>
        </p:nvGrpSpPr>
        <p:grpSpPr bwMode="auto">
          <a:xfrm rot="10800000">
            <a:off x="270451" y="6275142"/>
            <a:ext cx="8380396" cy="265595"/>
            <a:chOff x="0" y="1344"/>
            <a:chExt cx="5760" cy="432"/>
          </a:xfrm>
        </p:grpSpPr>
        <p:sp>
          <p:nvSpPr>
            <p:cNvPr id="13" name="Rectangle 5">
              <a:extLst>
                <a:ext uri="{FF2B5EF4-FFF2-40B4-BE49-F238E27FC236}">
                  <a16:creationId xmlns:a16="http://schemas.microsoft.com/office/drawing/2014/main" id="{DC1A0F06-0C83-45BB-A25F-615E16821646}"/>
                </a:ext>
              </a:extLst>
            </p:cNvPr>
            <p:cNvSpPr>
              <a:spLocks noChangeArrowheads="1"/>
            </p:cNvSpPr>
            <p:nvPr/>
          </p:nvSpPr>
          <p:spPr bwMode="auto">
            <a:xfrm>
              <a:off x="4454" y="1344"/>
              <a:ext cx="260" cy="432"/>
            </a:xfrm>
            <a:prstGeom prst="rect">
              <a:avLst/>
            </a:prstGeom>
            <a:solidFill>
              <a:srgbClr val="009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4" name="Rectangle 6">
              <a:extLst>
                <a:ext uri="{FF2B5EF4-FFF2-40B4-BE49-F238E27FC236}">
                  <a16:creationId xmlns:a16="http://schemas.microsoft.com/office/drawing/2014/main" id="{59E60B42-4381-474A-8A3D-A1BD617D52EC}"/>
                </a:ext>
              </a:extLst>
            </p:cNvPr>
            <p:cNvSpPr>
              <a:spLocks noChangeArrowheads="1"/>
            </p:cNvSpPr>
            <p:nvPr/>
          </p:nvSpPr>
          <p:spPr bwMode="auto">
            <a:xfrm>
              <a:off x="4714" y="1344"/>
              <a:ext cx="262" cy="432"/>
            </a:xfrm>
            <a:prstGeom prst="rect">
              <a:avLst/>
            </a:prstGeom>
            <a:solidFill>
              <a:srgbClr val="A219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5" name="Rectangle 7">
              <a:extLst>
                <a:ext uri="{FF2B5EF4-FFF2-40B4-BE49-F238E27FC236}">
                  <a16:creationId xmlns:a16="http://schemas.microsoft.com/office/drawing/2014/main" id="{6DBB9AB1-0F3C-4919-9338-87334920D2C2}"/>
                </a:ext>
              </a:extLst>
            </p:cNvPr>
            <p:cNvSpPr>
              <a:spLocks noChangeArrowheads="1"/>
            </p:cNvSpPr>
            <p:nvPr/>
          </p:nvSpPr>
          <p:spPr bwMode="auto">
            <a:xfrm>
              <a:off x="4976" y="1344"/>
              <a:ext cx="262" cy="432"/>
            </a:xfrm>
            <a:prstGeom prst="rect">
              <a:avLst/>
            </a:prstGeom>
            <a:solidFill>
              <a:srgbClr val="0265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6" name="Rectangle 8">
              <a:extLst>
                <a:ext uri="{FF2B5EF4-FFF2-40B4-BE49-F238E27FC236}">
                  <a16:creationId xmlns:a16="http://schemas.microsoft.com/office/drawing/2014/main" id="{0288D0DB-4CCE-41FF-8FEA-F2A019DA6E82}"/>
                </a:ext>
              </a:extLst>
            </p:cNvPr>
            <p:cNvSpPr>
              <a:spLocks noChangeArrowheads="1"/>
            </p:cNvSpPr>
            <p:nvPr/>
          </p:nvSpPr>
          <p:spPr bwMode="auto">
            <a:xfrm>
              <a:off x="5238" y="1344"/>
              <a:ext cx="261" cy="432"/>
            </a:xfrm>
            <a:prstGeom prst="rect">
              <a:avLst/>
            </a:prstGeom>
            <a:solidFill>
              <a:srgbClr val="7319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7" name="Rectangle 9">
              <a:extLst>
                <a:ext uri="{FF2B5EF4-FFF2-40B4-BE49-F238E27FC236}">
                  <a16:creationId xmlns:a16="http://schemas.microsoft.com/office/drawing/2014/main" id="{CA8BD283-5992-4D25-8C8C-818432FF8044}"/>
                </a:ext>
              </a:extLst>
            </p:cNvPr>
            <p:cNvSpPr>
              <a:spLocks noChangeArrowheads="1"/>
            </p:cNvSpPr>
            <p:nvPr/>
          </p:nvSpPr>
          <p:spPr bwMode="auto">
            <a:xfrm>
              <a:off x="5499" y="1344"/>
              <a:ext cx="261" cy="432"/>
            </a:xfrm>
            <a:prstGeom prst="rect">
              <a:avLst/>
            </a:prstGeom>
            <a:solidFill>
              <a:srgbClr val="465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8" name="Rectangle 10">
              <a:extLst>
                <a:ext uri="{FF2B5EF4-FFF2-40B4-BE49-F238E27FC236}">
                  <a16:creationId xmlns:a16="http://schemas.microsoft.com/office/drawing/2014/main" id="{FFDAAFC2-1A8C-41D6-AC2C-B0CFB3BFB735}"/>
                </a:ext>
              </a:extLst>
            </p:cNvPr>
            <p:cNvSpPr>
              <a:spLocks noChangeArrowheads="1"/>
            </p:cNvSpPr>
            <p:nvPr/>
          </p:nvSpPr>
          <p:spPr bwMode="auto">
            <a:xfrm>
              <a:off x="0" y="1344"/>
              <a:ext cx="4464" cy="432"/>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grpSp>
    </p:spTree>
    <p:extLst>
      <p:ext uri="{BB962C8B-B14F-4D97-AF65-F5344CB8AC3E}">
        <p14:creationId xmlns:p14="http://schemas.microsoft.com/office/powerpoint/2010/main" val="280965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DC73-849F-4D8B-8415-F29834878600}"/>
              </a:ext>
            </a:extLst>
          </p:cNvPr>
          <p:cNvSpPr>
            <a:spLocks noGrp="1"/>
          </p:cNvSpPr>
          <p:nvPr>
            <p:ph type="title"/>
          </p:nvPr>
        </p:nvSpPr>
        <p:spPr>
          <a:xfrm>
            <a:off x="0" y="5573390"/>
            <a:ext cx="9144000" cy="782960"/>
          </a:xfrm>
          <a:solidFill>
            <a:schemeClr val="accent2"/>
          </a:solidFill>
          <a:ln w="28575">
            <a:noFill/>
          </a:ln>
        </p:spPr>
        <p:txBody>
          <a:bodyPr/>
          <a:lstStyle/>
          <a:p>
            <a:r>
              <a:rPr lang="en-IN" dirty="0">
                <a:solidFill>
                  <a:schemeClr val="bg1"/>
                </a:solidFill>
              </a:rPr>
              <a:t>1 Crore treatments </a:t>
            </a:r>
            <a:r>
              <a:rPr lang="en-IN" sz="4000" dirty="0">
                <a:solidFill>
                  <a:schemeClr val="bg1"/>
                </a:solidFill>
              </a:rPr>
              <a:t>provided</a:t>
            </a:r>
            <a:endParaRPr lang="en-IN" dirty="0">
              <a:solidFill>
                <a:schemeClr val="bg1"/>
              </a:solidFill>
            </a:endParaRPr>
          </a:p>
        </p:txBody>
      </p:sp>
      <p:pic>
        <p:nvPicPr>
          <p:cNvPr id="1028" name="Picture 4" descr="My Medical Mantra - 50 lakh patients treated under Ayushman Bharat ...">
            <a:extLst>
              <a:ext uri="{FF2B5EF4-FFF2-40B4-BE49-F238E27FC236}">
                <a16:creationId xmlns:a16="http://schemas.microsoft.com/office/drawing/2014/main" id="{1BB455D8-A02A-4808-B6A2-EF4B484A2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05966"/>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A30576-5AAE-4F21-AAF2-3DBCCC55E376}"/>
              </a:ext>
            </a:extLst>
          </p:cNvPr>
          <p:cNvSpPr txBox="1"/>
          <p:nvPr/>
        </p:nvSpPr>
        <p:spPr>
          <a:xfrm>
            <a:off x="0" y="-27790"/>
            <a:ext cx="9144000" cy="1323439"/>
          </a:xfrm>
          <a:prstGeom prst="rect">
            <a:avLst/>
          </a:prstGeom>
          <a:solidFill>
            <a:srgbClr val="4C5F27"/>
          </a:solidFill>
          <a:ln w="28575">
            <a:noFill/>
          </a:ln>
        </p:spPr>
        <p:txBody>
          <a:bodyPr wrap="square" rtlCol="0">
            <a:spAutoFit/>
          </a:bodyPr>
          <a:lstStyle/>
          <a:p>
            <a:pPr algn="ctr"/>
            <a:r>
              <a:rPr lang="en-IN" sz="8000" b="1" i="1" dirty="0">
                <a:solidFill>
                  <a:schemeClr val="bg1"/>
                </a:solidFill>
                <a:latin typeface="Angsana New" panose="02020603050405020304" pitchFamily="18" charset="-34"/>
                <a:cs typeface="Angsana New" panose="02020603050405020304" pitchFamily="18" charset="-34"/>
              </a:rPr>
              <a:t>‘Sankalp se siddhi’</a:t>
            </a:r>
          </a:p>
        </p:txBody>
      </p:sp>
      <p:sp>
        <p:nvSpPr>
          <p:cNvPr id="3" name="Slide Number Placeholder 2"/>
          <p:cNvSpPr>
            <a:spLocks noGrp="1"/>
          </p:cNvSpPr>
          <p:nvPr>
            <p:ph type="sldNum" sz="quarter" idx="12"/>
          </p:nvPr>
        </p:nvSpPr>
        <p:spPr/>
        <p:txBody>
          <a:bodyPr/>
          <a:lstStyle/>
          <a:p>
            <a:fld id="{526EF742-2CF7-4609-B3B5-B374C13753AE}" type="slidenum">
              <a:rPr lang="en-IN" smtClean="0"/>
              <a:t>2</a:t>
            </a:fld>
            <a:endParaRPr lang="en-IN"/>
          </a:p>
        </p:txBody>
      </p:sp>
    </p:spTree>
    <p:extLst>
      <p:ext uri="{BB962C8B-B14F-4D97-AF65-F5344CB8AC3E}">
        <p14:creationId xmlns:p14="http://schemas.microsoft.com/office/powerpoint/2010/main" val="91453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CEA1F4-B31E-4700-8457-051E8EDB4C62}"/>
              </a:ext>
            </a:extLst>
          </p:cNvPr>
          <p:cNvSpPr>
            <a:spLocks noGrp="1"/>
          </p:cNvSpPr>
          <p:nvPr>
            <p:ph type="title"/>
          </p:nvPr>
        </p:nvSpPr>
        <p:spPr/>
        <p:txBody>
          <a:bodyPr/>
          <a:lstStyle/>
          <a:p>
            <a:r>
              <a:rPr lang="en-IN" dirty="0">
                <a:solidFill>
                  <a:srgbClr val="002060"/>
                </a:solidFill>
              </a:rPr>
              <a:t>Tele / digital push</a:t>
            </a:r>
          </a:p>
        </p:txBody>
      </p:sp>
      <p:sp>
        <p:nvSpPr>
          <p:cNvPr id="3" name="Content Placeholder 2">
            <a:extLst>
              <a:ext uri="{FF2B5EF4-FFF2-40B4-BE49-F238E27FC236}">
                <a16:creationId xmlns:a16="http://schemas.microsoft.com/office/drawing/2014/main" id="{95DF6E58-ACB2-421A-871C-063CB50E247D}"/>
              </a:ext>
            </a:extLst>
          </p:cNvPr>
          <p:cNvSpPr>
            <a:spLocks noGrp="1"/>
          </p:cNvSpPr>
          <p:nvPr>
            <p:ph sz="half" idx="1"/>
          </p:nvPr>
        </p:nvSpPr>
        <p:spPr>
          <a:xfrm>
            <a:off x="466513" y="1600199"/>
            <a:ext cx="3812232" cy="4525963"/>
          </a:xfrm>
          <a:ln>
            <a:solidFill>
              <a:srgbClr val="002060"/>
            </a:solidFill>
          </a:ln>
        </p:spPr>
        <p:txBody>
          <a:bodyPr>
            <a:normAutofit/>
          </a:bodyPr>
          <a:lstStyle/>
          <a:p>
            <a:r>
              <a:rPr lang="en-IN" sz="5400" dirty="0">
                <a:solidFill>
                  <a:srgbClr val="C00000"/>
                </a:solidFill>
              </a:rPr>
              <a:t>‘Aarogya setu’</a:t>
            </a:r>
          </a:p>
        </p:txBody>
      </p:sp>
      <p:sp>
        <p:nvSpPr>
          <p:cNvPr id="5" name="Content Placeholder 4">
            <a:extLst>
              <a:ext uri="{FF2B5EF4-FFF2-40B4-BE49-F238E27FC236}">
                <a16:creationId xmlns:a16="http://schemas.microsoft.com/office/drawing/2014/main" id="{59484987-4347-4073-85EA-5B86BBF92340}"/>
              </a:ext>
            </a:extLst>
          </p:cNvPr>
          <p:cNvSpPr>
            <a:spLocks noGrp="1"/>
          </p:cNvSpPr>
          <p:nvPr>
            <p:ph sz="half" idx="2"/>
          </p:nvPr>
        </p:nvSpPr>
        <p:spPr>
          <a:xfrm>
            <a:off x="4553527" y="1627949"/>
            <a:ext cx="4038600" cy="4525963"/>
          </a:xfrm>
          <a:ln>
            <a:solidFill>
              <a:srgbClr val="002060"/>
            </a:solidFill>
          </a:ln>
        </p:spPr>
        <p:txBody>
          <a:bodyPr/>
          <a:lstStyle/>
          <a:p>
            <a:r>
              <a:rPr lang="en-IN" sz="4400" dirty="0">
                <a:solidFill>
                  <a:srgbClr val="002060"/>
                </a:solidFill>
              </a:rPr>
              <a:t>Accelerated adoption of telemedicine</a:t>
            </a:r>
          </a:p>
          <a:p>
            <a:r>
              <a:rPr lang="en-IN" sz="4400" dirty="0">
                <a:solidFill>
                  <a:srgbClr val="002060"/>
                </a:solidFill>
              </a:rPr>
              <a:t>E- Sanjeevani</a:t>
            </a:r>
          </a:p>
          <a:p>
            <a:endParaRPr lang="en-IN" dirty="0"/>
          </a:p>
        </p:txBody>
      </p:sp>
      <p:sp>
        <p:nvSpPr>
          <p:cNvPr id="2" name="Slide Number Placeholder 1"/>
          <p:cNvSpPr>
            <a:spLocks noGrp="1"/>
          </p:cNvSpPr>
          <p:nvPr>
            <p:ph type="sldNum" sz="quarter" idx="12"/>
          </p:nvPr>
        </p:nvSpPr>
        <p:spPr/>
        <p:txBody>
          <a:bodyPr/>
          <a:lstStyle/>
          <a:p>
            <a:fld id="{526EF742-2CF7-4609-B3B5-B374C13753AE}" type="slidenum">
              <a:rPr lang="en-IN" smtClean="0"/>
              <a:t>20</a:t>
            </a:fld>
            <a:endParaRPr lang="en-IN"/>
          </a:p>
        </p:txBody>
      </p:sp>
      <p:grpSp>
        <p:nvGrpSpPr>
          <p:cNvPr id="6" name="Group 5">
            <a:extLst>
              <a:ext uri="{FF2B5EF4-FFF2-40B4-BE49-F238E27FC236}">
                <a16:creationId xmlns:a16="http://schemas.microsoft.com/office/drawing/2014/main" id="{51BBFAF7-3B69-4FD7-B29C-A4D5605E4CF3}"/>
              </a:ext>
            </a:extLst>
          </p:cNvPr>
          <p:cNvGrpSpPr>
            <a:grpSpLocks/>
          </p:cNvGrpSpPr>
          <p:nvPr/>
        </p:nvGrpSpPr>
        <p:grpSpPr bwMode="auto">
          <a:xfrm>
            <a:off x="132180" y="1243323"/>
            <a:ext cx="8630018" cy="265596"/>
            <a:chOff x="0" y="1344"/>
            <a:chExt cx="5760" cy="432"/>
          </a:xfrm>
        </p:grpSpPr>
        <p:sp>
          <p:nvSpPr>
            <p:cNvPr id="7" name="Rectangle 6">
              <a:extLst>
                <a:ext uri="{FF2B5EF4-FFF2-40B4-BE49-F238E27FC236}">
                  <a16:creationId xmlns:a16="http://schemas.microsoft.com/office/drawing/2014/main" id="{40DACB8D-7A6B-4E55-A3FB-3C4F19074803}"/>
                </a:ext>
              </a:extLst>
            </p:cNvPr>
            <p:cNvSpPr>
              <a:spLocks noChangeArrowheads="1"/>
            </p:cNvSpPr>
            <p:nvPr/>
          </p:nvSpPr>
          <p:spPr bwMode="auto">
            <a:xfrm>
              <a:off x="4454" y="1344"/>
              <a:ext cx="260" cy="432"/>
            </a:xfrm>
            <a:prstGeom prst="rect">
              <a:avLst/>
            </a:prstGeom>
            <a:solidFill>
              <a:srgbClr val="009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8" name="Rectangle 7">
              <a:extLst>
                <a:ext uri="{FF2B5EF4-FFF2-40B4-BE49-F238E27FC236}">
                  <a16:creationId xmlns:a16="http://schemas.microsoft.com/office/drawing/2014/main" id="{3A474A91-BFA9-4E12-B189-05755BA3131F}"/>
                </a:ext>
              </a:extLst>
            </p:cNvPr>
            <p:cNvSpPr>
              <a:spLocks noChangeArrowheads="1"/>
            </p:cNvSpPr>
            <p:nvPr/>
          </p:nvSpPr>
          <p:spPr bwMode="auto">
            <a:xfrm>
              <a:off x="4714" y="1344"/>
              <a:ext cx="262" cy="432"/>
            </a:xfrm>
            <a:prstGeom prst="rect">
              <a:avLst/>
            </a:prstGeom>
            <a:solidFill>
              <a:srgbClr val="A219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9" name="Rectangle 8">
              <a:extLst>
                <a:ext uri="{FF2B5EF4-FFF2-40B4-BE49-F238E27FC236}">
                  <a16:creationId xmlns:a16="http://schemas.microsoft.com/office/drawing/2014/main" id="{34866602-0AEF-4B08-9C73-8A0A0FEB5CD6}"/>
                </a:ext>
              </a:extLst>
            </p:cNvPr>
            <p:cNvSpPr>
              <a:spLocks noChangeArrowheads="1"/>
            </p:cNvSpPr>
            <p:nvPr/>
          </p:nvSpPr>
          <p:spPr bwMode="auto">
            <a:xfrm>
              <a:off x="4976" y="1344"/>
              <a:ext cx="262" cy="432"/>
            </a:xfrm>
            <a:prstGeom prst="rect">
              <a:avLst/>
            </a:prstGeom>
            <a:solidFill>
              <a:srgbClr val="0265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0" name="Rectangle 9">
              <a:extLst>
                <a:ext uri="{FF2B5EF4-FFF2-40B4-BE49-F238E27FC236}">
                  <a16:creationId xmlns:a16="http://schemas.microsoft.com/office/drawing/2014/main" id="{8744B3BE-3BC5-47B6-BC65-B9CD68C5EA63}"/>
                </a:ext>
              </a:extLst>
            </p:cNvPr>
            <p:cNvSpPr>
              <a:spLocks noChangeArrowheads="1"/>
            </p:cNvSpPr>
            <p:nvPr/>
          </p:nvSpPr>
          <p:spPr bwMode="auto">
            <a:xfrm>
              <a:off x="5238" y="1344"/>
              <a:ext cx="261" cy="432"/>
            </a:xfrm>
            <a:prstGeom prst="rect">
              <a:avLst/>
            </a:prstGeom>
            <a:solidFill>
              <a:srgbClr val="7319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1" name="Rectangle 10">
              <a:extLst>
                <a:ext uri="{FF2B5EF4-FFF2-40B4-BE49-F238E27FC236}">
                  <a16:creationId xmlns:a16="http://schemas.microsoft.com/office/drawing/2014/main" id="{2D44F4F0-BF76-4998-A5FB-928830B4579B}"/>
                </a:ext>
              </a:extLst>
            </p:cNvPr>
            <p:cNvSpPr>
              <a:spLocks noChangeArrowheads="1"/>
            </p:cNvSpPr>
            <p:nvPr/>
          </p:nvSpPr>
          <p:spPr bwMode="auto">
            <a:xfrm>
              <a:off x="5499" y="1344"/>
              <a:ext cx="261" cy="432"/>
            </a:xfrm>
            <a:prstGeom prst="rect">
              <a:avLst/>
            </a:prstGeom>
            <a:solidFill>
              <a:srgbClr val="465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2" name="Rectangle 11">
              <a:extLst>
                <a:ext uri="{FF2B5EF4-FFF2-40B4-BE49-F238E27FC236}">
                  <a16:creationId xmlns:a16="http://schemas.microsoft.com/office/drawing/2014/main" id="{21AD6946-FDC7-41C8-BE81-F4B8FEBA0242}"/>
                </a:ext>
              </a:extLst>
            </p:cNvPr>
            <p:cNvSpPr>
              <a:spLocks noChangeArrowheads="1"/>
            </p:cNvSpPr>
            <p:nvPr/>
          </p:nvSpPr>
          <p:spPr bwMode="auto">
            <a:xfrm>
              <a:off x="0" y="1344"/>
              <a:ext cx="4464" cy="432"/>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dirty="0">
                <a:latin typeface="Shaker 2 Lancet Regular" pitchFamily="50" charset="0"/>
                <a:ea typeface="MS PGothic" panose="020B0600070205080204" pitchFamily="34" charset="-128"/>
              </a:endParaRPr>
            </a:p>
          </p:txBody>
        </p:sp>
      </p:grpSp>
      <p:grpSp>
        <p:nvGrpSpPr>
          <p:cNvPr id="13" name="Group 4">
            <a:extLst>
              <a:ext uri="{FF2B5EF4-FFF2-40B4-BE49-F238E27FC236}">
                <a16:creationId xmlns:a16="http://schemas.microsoft.com/office/drawing/2014/main" id="{23DA37A5-CD1F-4F7A-B20C-9DDB1516A45F}"/>
              </a:ext>
            </a:extLst>
          </p:cNvPr>
          <p:cNvGrpSpPr>
            <a:grpSpLocks/>
          </p:cNvGrpSpPr>
          <p:nvPr/>
        </p:nvGrpSpPr>
        <p:grpSpPr bwMode="auto">
          <a:xfrm rot="10800000">
            <a:off x="270451" y="6275142"/>
            <a:ext cx="8380396" cy="265595"/>
            <a:chOff x="0" y="1344"/>
            <a:chExt cx="5760" cy="432"/>
          </a:xfrm>
        </p:grpSpPr>
        <p:sp>
          <p:nvSpPr>
            <p:cNvPr id="14" name="Rectangle 5">
              <a:extLst>
                <a:ext uri="{FF2B5EF4-FFF2-40B4-BE49-F238E27FC236}">
                  <a16:creationId xmlns:a16="http://schemas.microsoft.com/office/drawing/2014/main" id="{B2EB873D-A5B3-481D-8F77-62F8C24054FF}"/>
                </a:ext>
              </a:extLst>
            </p:cNvPr>
            <p:cNvSpPr>
              <a:spLocks noChangeArrowheads="1"/>
            </p:cNvSpPr>
            <p:nvPr/>
          </p:nvSpPr>
          <p:spPr bwMode="auto">
            <a:xfrm>
              <a:off x="4454" y="1344"/>
              <a:ext cx="260" cy="432"/>
            </a:xfrm>
            <a:prstGeom prst="rect">
              <a:avLst/>
            </a:prstGeom>
            <a:solidFill>
              <a:srgbClr val="009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5" name="Rectangle 6">
              <a:extLst>
                <a:ext uri="{FF2B5EF4-FFF2-40B4-BE49-F238E27FC236}">
                  <a16:creationId xmlns:a16="http://schemas.microsoft.com/office/drawing/2014/main" id="{10064936-4ED3-406C-A1F1-7CA7DF1270D1}"/>
                </a:ext>
              </a:extLst>
            </p:cNvPr>
            <p:cNvSpPr>
              <a:spLocks noChangeArrowheads="1"/>
            </p:cNvSpPr>
            <p:nvPr/>
          </p:nvSpPr>
          <p:spPr bwMode="auto">
            <a:xfrm>
              <a:off x="4714" y="1344"/>
              <a:ext cx="262" cy="432"/>
            </a:xfrm>
            <a:prstGeom prst="rect">
              <a:avLst/>
            </a:prstGeom>
            <a:solidFill>
              <a:srgbClr val="A219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6" name="Rectangle 7">
              <a:extLst>
                <a:ext uri="{FF2B5EF4-FFF2-40B4-BE49-F238E27FC236}">
                  <a16:creationId xmlns:a16="http://schemas.microsoft.com/office/drawing/2014/main" id="{F82CB8D3-7412-4677-BCAC-E4741382BE60}"/>
                </a:ext>
              </a:extLst>
            </p:cNvPr>
            <p:cNvSpPr>
              <a:spLocks noChangeArrowheads="1"/>
            </p:cNvSpPr>
            <p:nvPr/>
          </p:nvSpPr>
          <p:spPr bwMode="auto">
            <a:xfrm>
              <a:off x="4976" y="1344"/>
              <a:ext cx="262" cy="432"/>
            </a:xfrm>
            <a:prstGeom prst="rect">
              <a:avLst/>
            </a:prstGeom>
            <a:solidFill>
              <a:srgbClr val="0265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7" name="Rectangle 8">
              <a:extLst>
                <a:ext uri="{FF2B5EF4-FFF2-40B4-BE49-F238E27FC236}">
                  <a16:creationId xmlns:a16="http://schemas.microsoft.com/office/drawing/2014/main" id="{4EA52C47-2213-400F-8D90-72AA3CAA3CA9}"/>
                </a:ext>
              </a:extLst>
            </p:cNvPr>
            <p:cNvSpPr>
              <a:spLocks noChangeArrowheads="1"/>
            </p:cNvSpPr>
            <p:nvPr/>
          </p:nvSpPr>
          <p:spPr bwMode="auto">
            <a:xfrm>
              <a:off x="5238" y="1344"/>
              <a:ext cx="261" cy="432"/>
            </a:xfrm>
            <a:prstGeom prst="rect">
              <a:avLst/>
            </a:prstGeom>
            <a:solidFill>
              <a:srgbClr val="7319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8" name="Rectangle 9">
              <a:extLst>
                <a:ext uri="{FF2B5EF4-FFF2-40B4-BE49-F238E27FC236}">
                  <a16:creationId xmlns:a16="http://schemas.microsoft.com/office/drawing/2014/main" id="{AA7154DC-FB52-4387-8095-FFAE37CC0666}"/>
                </a:ext>
              </a:extLst>
            </p:cNvPr>
            <p:cNvSpPr>
              <a:spLocks noChangeArrowheads="1"/>
            </p:cNvSpPr>
            <p:nvPr/>
          </p:nvSpPr>
          <p:spPr bwMode="auto">
            <a:xfrm>
              <a:off x="5499" y="1344"/>
              <a:ext cx="261" cy="432"/>
            </a:xfrm>
            <a:prstGeom prst="rect">
              <a:avLst/>
            </a:prstGeom>
            <a:solidFill>
              <a:srgbClr val="465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9" name="Rectangle 10">
              <a:extLst>
                <a:ext uri="{FF2B5EF4-FFF2-40B4-BE49-F238E27FC236}">
                  <a16:creationId xmlns:a16="http://schemas.microsoft.com/office/drawing/2014/main" id="{AD83851A-740B-4DDE-AEBF-A7DABFE192C1}"/>
                </a:ext>
              </a:extLst>
            </p:cNvPr>
            <p:cNvSpPr>
              <a:spLocks noChangeArrowheads="1"/>
            </p:cNvSpPr>
            <p:nvPr/>
          </p:nvSpPr>
          <p:spPr bwMode="auto">
            <a:xfrm>
              <a:off x="0" y="1344"/>
              <a:ext cx="4464" cy="432"/>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grpSp>
    </p:spTree>
    <p:extLst>
      <p:ext uri="{BB962C8B-B14F-4D97-AF65-F5344CB8AC3E}">
        <p14:creationId xmlns:p14="http://schemas.microsoft.com/office/powerpoint/2010/main" val="135261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F791F-A0A4-4394-8137-D53C9B7F4A7D}"/>
              </a:ext>
            </a:extLst>
          </p:cNvPr>
          <p:cNvSpPr>
            <a:spLocks noGrp="1"/>
          </p:cNvSpPr>
          <p:nvPr>
            <p:ph type="title"/>
          </p:nvPr>
        </p:nvSpPr>
        <p:spPr/>
        <p:txBody>
          <a:bodyPr>
            <a:normAutofit/>
          </a:bodyPr>
          <a:lstStyle/>
          <a:p>
            <a:r>
              <a:rPr lang="en-IN" dirty="0">
                <a:solidFill>
                  <a:srgbClr val="C00000"/>
                </a:solidFill>
              </a:rPr>
              <a:t>Gains</a:t>
            </a:r>
          </a:p>
        </p:txBody>
      </p:sp>
      <p:sp>
        <p:nvSpPr>
          <p:cNvPr id="3" name="Content Placeholder 2">
            <a:extLst>
              <a:ext uri="{FF2B5EF4-FFF2-40B4-BE49-F238E27FC236}">
                <a16:creationId xmlns:a16="http://schemas.microsoft.com/office/drawing/2014/main" id="{82D80205-CE84-408D-BCE9-F4E70B037C55}"/>
              </a:ext>
            </a:extLst>
          </p:cNvPr>
          <p:cNvSpPr>
            <a:spLocks noGrp="1"/>
          </p:cNvSpPr>
          <p:nvPr>
            <p:ph idx="1"/>
          </p:nvPr>
        </p:nvSpPr>
        <p:spPr>
          <a:xfrm>
            <a:off x="457200" y="2060849"/>
            <a:ext cx="8229600" cy="3744416"/>
          </a:xfrm>
          <a:ln>
            <a:solidFill>
              <a:srgbClr val="002060"/>
            </a:solidFill>
          </a:ln>
        </p:spPr>
        <p:txBody>
          <a:bodyPr>
            <a:normAutofit lnSpcReduction="10000"/>
          </a:bodyPr>
          <a:lstStyle/>
          <a:p>
            <a:r>
              <a:rPr lang="en-IN" dirty="0">
                <a:solidFill>
                  <a:srgbClr val="002060"/>
                </a:solidFill>
              </a:rPr>
              <a:t>Healthcare and frontline workers gained experience and </a:t>
            </a:r>
            <a:r>
              <a:rPr lang="en-IN" u="sng" dirty="0">
                <a:solidFill>
                  <a:srgbClr val="002060"/>
                </a:solidFill>
              </a:rPr>
              <a:t>confidence</a:t>
            </a:r>
          </a:p>
          <a:p>
            <a:r>
              <a:rPr lang="en-IN" dirty="0">
                <a:solidFill>
                  <a:srgbClr val="002060"/>
                </a:solidFill>
              </a:rPr>
              <a:t>Clinical management experience gained</a:t>
            </a:r>
          </a:p>
          <a:p>
            <a:r>
              <a:rPr lang="en-IN" dirty="0">
                <a:solidFill>
                  <a:srgbClr val="002060"/>
                </a:solidFill>
              </a:rPr>
              <a:t>Low mortality sustained</a:t>
            </a:r>
          </a:p>
          <a:p>
            <a:r>
              <a:rPr lang="en-IN" dirty="0">
                <a:solidFill>
                  <a:srgbClr val="002060"/>
                </a:solidFill>
              </a:rPr>
              <a:t>Wait for potential drugs, treatments and vaccine shortened</a:t>
            </a:r>
          </a:p>
          <a:p>
            <a:r>
              <a:rPr lang="en-IN" dirty="0">
                <a:solidFill>
                  <a:srgbClr val="002060"/>
                </a:solidFill>
              </a:rPr>
              <a:t>Surveillance strengthened </a:t>
            </a:r>
          </a:p>
          <a:p>
            <a:endParaRPr lang="en-IN" dirty="0"/>
          </a:p>
        </p:txBody>
      </p:sp>
      <p:sp>
        <p:nvSpPr>
          <p:cNvPr id="4" name="Slide Number Placeholder 3"/>
          <p:cNvSpPr>
            <a:spLocks noGrp="1"/>
          </p:cNvSpPr>
          <p:nvPr>
            <p:ph type="sldNum" sz="quarter" idx="12"/>
          </p:nvPr>
        </p:nvSpPr>
        <p:spPr/>
        <p:txBody>
          <a:bodyPr/>
          <a:lstStyle/>
          <a:p>
            <a:fld id="{526EF742-2CF7-4609-B3B5-B374C13753AE}" type="slidenum">
              <a:rPr lang="en-IN" smtClean="0"/>
              <a:t>21</a:t>
            </a:fld>
            <a:endParaRPr lang="en-IN"/>
          </a:p>
        </p:txBody>
      </p:sp>
      <p:grpSp>
        <p:nvGrpSpPr>
          <p:cNvPr id="5" name="Group 4">
            <a:extLst>
              <a:ext uri="{FF2B5EF4-FFF2-40B4-BE49-F238E27FC236}">
                <a16:creationId xmlns:a16="http://schemas.microsoft.com/office/drawing/2014/main" id="{330F295E-E970-4930-9D68-6DB52A756400}"/>
              </a:ext>
            </a:extLst>
          </p:cNvPr>
          <p:cNvGrpSpPr>
            <a:grpSpLocks/>
          </p:cNvGrpSpPr>
          <p:nvPr/>
        </p:nvGrpSpPr>
        <p:grpSpPr bwMode="auto">
          <a:xfrm>
            <a:off x="132180" y="1243323"/>
            <a:ext cx="8630018" cy="265596"/>
            <a:chOff x="0" y="1344"/>
            <a:chExt cx="5760" cy="432"/>
          </a:xfrm>
        </p:grpSpPr>
        <p:sp>
          <p:nvSpPr>
            <p:cNvPr id="6" name="Rectangle 5">
              <a:extLst>
                <a:ext uri="{FF2B5EF4-FFF2-40B4-BE49-F238E27FC236}">
                  <a16:creationId xmlns:a16="http://schemas.microsoft.com/office/drawing/2014/main" id="{E3C7C762-2CED-4BF2-90B0-06241ABA936F}"/>
                </a:ext>
              </a:extLst>
            </p:cNvPr>
            <p:cNvSpPr>
              <a:spLocks noChangeArrowheads="1"/>
            </p:cNvSpPr>
            <p:nvPr/>
          </p:nvSpPr>
          <p:spPr bwMode="auto">
            <a:xfrm>
              <a:off x="4454" y="1344"/>
              <a:ext cx="260" cy="432"/>
            </a:xfrm>
            <a:prstGeom prst="rect">
              <a:avLst/>
            </a:prstGeom>
            <a:solidFill>
              <a:srgbClr val="009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7" name="Rectangle 6">
              <a:extLst>
                <a:ext uri="{FF2B5EF4-FFF2-40B4-BE49-F238E27FC236}">
                  <a16:creationId xmlns:a16="http://schemas.microsoft.com/office/drawing/2014/main" id="{82BE6017-FFEE-4C50-8A29-DC1D40ADD11A}"/>
                </a:ext>
              </a:extLst>
            </p:cNvPr>
            <p:cNvSpPr>
              <a:spLocks noChangeArrowheads="1"/>
            </p:cNvSpPr>
            <p:nvPr/>
          </p:nvSpPr>
          <p:spPr bwMode="auto">
            <a:xfrm>
              <a:off x="4714" y="1344"/>
              <a:ext cx="262" cy="432"/>
            </a:xfrm>
            <a:prstGeom prst="rect">
              <a:avLst/>
            </a:prstGeom>
            <a:solidFill>
              <a:srgbClr val="A219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8" name="Rectangle 7">
              <a:extLst>
                <a:ext uri="{FF2B5EF4-FFF2-40B4-BE49-F238E27FC236}">
                  <a16:creationId xmlns:a16="http://schemas.microsoft.com/office/drawing/2014/main" id="{1FD32711-7A45-4298-B520-9991E3C32ECE}"/>
                </a:ext>
              </a:extLst>
            </p:cNvPr>
            <p:cNvSpPr>
              <a:spLocks noChangeArrowheads="1"/>
            </p:cNvSpPr>
            <p:nvPr/>
          </p:nvSpPr>
          <p:spPr bwMode="auto">
            <a:xfrm>
              <a:off x="4976" y="1344"/>
              <a:ext cx="262" cy="432"/>
            </a:xfrm>
            <a:prstGeom prst="rect">
              <a:avLst/>
            </a:prstGeom>
            <a:solidFill>
              <a:srgbClr val="0265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9" name="Rectangle 8">
              <a:extLst>
                <a:ext uri="{FF2B5EF4-FFF2-40B4-BE49-F238E27FC236}">
                  <a16:creationId xmlns:a16="http://schemas.microsoft.com/office/drawing/2014/main" id="{023784F6-FE4D-454D-B339-0BFC12DA8B37}"/>
                </a:ext>
              </a:extLst>
            </p:cNvPr>
            <p:cNvSpPr>
              <a:spLocks noChangeArrowheads="1"/>
            </p:cNvSpPr>
            <p:nvPr/>
          </p:nvSpPr>
          <p:spPr bwMode="auto">
            <a:xfrm>
              <a:off x="5238" y="1344"/>
              <a:ext cx="261" cy="432"/>
            </a:xfrm>
            <a:prstGeom prst="rect">
              <a:avLst/>
            </a:prstGeom>
            <a:solidFill>
              <a:srgbClr val="7319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0" name="Rectangle 9">
              <a:extLst>
                <a:ext uri="{FF2B5EF4-FFF2-40B4-BE49-F238E27FC236}">
                  <a16:creationId xmlns:a16="http://schemas.microsoft.com/office/drawing/2014/main" id="{EEC5092E-6AE8-499F-95BB-2551516D9CF3}"/>
                </a:ext>
              </a:extLst>
            </p:cNvPr>
            <p:cNvSpPr>
              <a:spLocks noChangeArrowheads="1"/>
            </p:cNvSpPr>
            <p:nvPr/>
          </p:nvSpPr>
          <p:spPr bwMode="auto">
            <a:xfrm>
              <a:off x="5499" y="1344"/>
              <a:ext cx="261" cy="432"/>
            </a:xfrm>
            <a:prstGeom prst="rect">
              <a:avLst/>
            </a:prstGeom>
            <a:solidFill>
              <a:srgbClr val="465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1" name="Rectangle 10">
              <a:extLst>
                <a:ext uri="{FF2B5EF4-FFF2-40B4-BE49-F238E27FC236}">
                  <a16:creationId xmlns:a16="http://schemas.microsoft.com/office/drawing/2014/main" id="{AE2BE0BD-C731-457A-9081-152ED8FF0992}"/>
                </a:ext>
              </a:extLst>
            </p:cNvPr>
            <p:cNvSpPr>
              <a:spLocks noChangeArrowheads="1"/>
            </p:cNvSpPr>
            <p:nvPr/>
          </p:nvSpPr>
          <p:spPr bwMode="auto">
            <a:xfrm>
              <a:off x="0" y="1344"/>
              <a:ext cx="4464" cy="432"/>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dirty="0">
                <a:latin typeface="Shaker 2 Lancet Regular" pitchFamily="50" charset="0"/>
                <a:ea typeface="MS PGothic" panose="020B0600070205080204" pitchFamily="34" charset="-128"/>
              </a:endParaRPr>
            </a:p>
          </p:txBody>
        </p:sp>
      </p:grpSp>
      <p:grpSp>
        <p:nvGrpSpPr>
          <p:cNvPr id="12" name="Group 4">
            <a:extLst>
              <a:ext uri="{FF2B5EF4-FFF2-40B4-BE49-F238E27FC236}">
                <a16:creationId xmlns:a16="http://schemas.microsoft.com/office/drawing/2014/main" id="{420C1CC3-4948-4E65-8CC5-6C168465F2AF}"/>
              </a:ext>
            </a:extLst>
          </p:cNvPr>
          <p:cNvGrpSpPr>
            <a:grpSpLocks/>
          </p:cNvGrpSpPr>
          <p:nvPr/>
        </p:nvGrpSpPr>
        <p:grpSpPr bwMode="auto">
          <a:xfrm rot="10800000">
            <a:off x="270451" y="6275142"/>
            <a:ext cx="8380396" cy="265595"/>
            <a:chOff x="0" y="1344"/>
            <a:chExt cx="5760" cy="432"/>
          </a:xfrm>
        </p:grpSpPr>
        <p:sp>
          <p:nvSpPr>
            <p:cNvPr id="13" name="Rectangle 5">
              <a:extLst>
                <a:ext uri="{FF2B5EF4-FFF2-40B4-BE49-F238E27FC236}">
                  <a16:creationId xmlns:a16="http://schemas.microsoft.com/office/drawing/2014/main" id="{A5D5B780-1A62-4F67-B1FA-2824023B6A0C}"/>
                </a:ext>
              </a:extLst>
            </p:cNvPr>
            <p:cNvSpPr>
              <a:spLocks noChangeArrowheads="1"/>
            </p:cNvSpPr>
            <p:nvPr/>
          </p:nvSpPr>
          <p:spPr bwMode="auto">
            <a:xfrm>
              <a:off x="4454" y="1344"/>
              <a:ext cx="260" cy="432"/>
            </a:xfrm>
            <a:prstGeom prst="rect">
              <a:avLst/>
            </a:prstGeom>
            <a:solidFill>
              <a:srgbClr val="009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4" name="Rectangle 6">
              <a:extLst>
                <a:ext uri="{FF2B5EF4-FFF2-40B4-BE49-F238E27FC236}">
                  <a16:creationId xmlns:a16="http://schemas.microsoft.com/office/drawing/2014/main" id="{FC422A30-E7FF-42AD-BC24-1ED5534EC226}"/>
                </a:ext>
              </a:extLst>
            </p:cNvPr>
            <p:cNvSpPr>
              <a:spLocks noChangeArrowheads="1"/>
            </p:cNvSpPr>
            <p:nvPr/>
          </p:nvSpPr>
          <p:spPr bwMode="auto">
            <a:xfrm>
              <a:off x="4714" y="1344"/>
              <a:ext cx="262" cy="432"/>
            </a:xfrm>
            <a:prstGeom prst="rect">
              <a:avLst/>
            </a:prstGeom>
            <a:solidFill>
              <a:srgbClr val="A219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5" name="Rectangle 7">
              <a:extLst>
                <a:ext uri="{FF2B5EF4-FFF2-40B4-BE49-F238E27FC236}">
                  <a16:creationId xmlns:a16="http://schemas.microsoft.com/office/drawing/2014/main" id="{4E45CC02-C90A-4E31-BF73-3C9C38048A9E}"/>
                </a:ext>
              </a:extLst>
            </p:cNvPr>
            <p:cNvSpPr>
              <a:spLocks noChangeArrowheads="1"/>
            </p:cNvSpPr>
            <p:nvPr/>
          </p:nvSpPr>
          <p:spPr bwMode="auto">
            <a:xfrm>
              <a:off x="4976" y="1344"/>
              <a:ext cx="262" cy="432"/>
            </a:xfrm>
            <a:prstGeom prst="rect">
              <a:avLst/>
            </a:prstGeom>
            <a:solidFill>
              <a:srgbClr val="0265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6" name="Rectangle 8">
              <a:extLst>
                <a:ext uri="{FF2B5EF4-FFF2-40B4-BE49-F238E27FC236}">
                  <a16:creationId xmlns:a16="http://schemas.microsoft.com/office/drawing/2014/main" id="{C473D969-68EC-4CBA-83D2-27BD34E0750B}"/>
                </a:ext>
              </a:extLst>
            </p:cNvPr>
            <p:cNvSpPr>
              <a:spLocks noChangeArrowheads="1"/>
            </p:cNvSpPr>
            <p:nvPr/>
          </p:nvSpPr>
          <p:spPr bwMode="auto">
            <a:xfrm>
              <a:off x="5238" y="1344"/>
              <a:ext cx="261" cy="432"/>
            </a:xfrm>
            <a:prstGeom prst="rect">
              <a:avLst/>
            </a:prstGeom>
            <a:solidFill>
              <a:srgbClr val="73196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7" name="Rectangle 9">
              <a:extLst>
                <a:ext uri="{FF2B5EF4-FFF2-40B4-BE49-F238E27FC236}">
                  <a16:creationId xmlns:a16="http://schemas.microsoft.com/office/drawing/2014/main" id="{2CFAE6F1-8A5C-4075-8CC6-5C8632EBF0D9}"/>
                </a:ext>
              </a:extLst>
            </p:cNvPr>
            <p:cNvSpPr>
              <a:spLocks noChangeArrowheads="1"/>
            </p:cNvSpPr>
            <p:nvPr/>
          </p:nvSpPr>
          <p:spPr bwMode="auto">
            <a:xfrm>
              <a:off x="5499" y="1344"/>
              <a:ext cx="261" cy="432"/>
            </a:xfrm>
            <a:prstGeom prst="rect">
              <a:avLst/>
            </a:prstGeom>
            <a:solidFill>
              <a:srgbClr val="465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sp>
          <p:nvSpPr>
            <p:cNvPr id="18" name="Rectangle 10">
              <a:extLst>
                <a:ext uri="{FF2B5EF4-FFF2-40B4-BE49-F238E27FC236}">
                  <a16:creationId xmlns:a16="http://schemas.microsoft.com/office/drawing/2014/main" id="{A31AD9C4-C3A0-4D0F-98CB-085030DC6350}"/>
                </a:ext>
              </a:extLst>
            </p:cNvPr>
            <p:cNvSpPr>
              <a:spLocks noChangeArrowheads="1"/>
            </p:cNvSpPr>
            <p:nvPr/>
          </p:nvSpPr>
          <p:spPr bwMode="auto">
            <a:xfrm>
              <a:off x="0" y="1344"/>
              <a:ext cx="4464" cy="432"/>
            </a:xfrm>
            <a:prstGeom prst="rect">
              <a:avLst/>
            </a:prstGeom>
            <a:solidFill>
              <a:srgbClr val="1B48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1350">
                <a:latin typeface="Shaker 2 Lancet Regular" pitchFamily="50" charset="0"/>
                <a:ea typeface="MS PGothic" panose="020B0600070205080204" pitchFamily="34" charset="-128"/>
              </a:endParaRPr>
            </a:p>
          </p:txBody>
        </p:sp>
      </p:grpSp>
    </p:spTree>
    <p:extLst>
      <p:ext uri="{BB962C8B-B14F-4D97-AF65-F5344CB8AC3E}">
        <p14:creationId xmlns:p14="http://schemas.microsoft.com/office/powerpoint/2010/main" val="52950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8C53F0-514A-465E-8AF7-81EAB8646554}"/>
              </a:ext>
            </a:extLst>
          </p:cNvPr>
          <p:cNvSpPr>
            <a:spLocks noGrp="1"/>
          </p:cNvSpPr>
          <p:nvPr>
            <p:ph type="body" idx="1"/>
          </p:nvPr>
        </p:nvSpPr>
        <p:spPr>
          <a:xfrm>
            <a:off x="948750" y="1268760"/>
            <a:ext cx="7772400" cy="3240359"/>
          </a:xfrm>
          <a:ln>
            <a:solidFill>
              <a:srgbClr val="002060"/>
            </a:solidFill>
          </a:ln>
        </p:spPr>
        <p:txBody>
          <a:bodyPr>
            <a:normAutofit/>
          </a:bodyPr>
          <a:lstStyle/>
          <a:p>
            <a:r>
              <a:rPr lang="en-IN" sz="5400" b="1" dirty="0">
                <a:solidFill>
                  <a:srgbClr val="7030A0"/>
                </a:solidFill>
              </a:rPr>
              <a:t>States are prepared</a:t>
            </a:r>
          </a:p>
          <a:p>
            <a:pPr lvl="1"/>
            <a:r>
              <a:rPr lang="en-IN" sz="4600" b="1" dirty="0">
                <a:solidFill>
                  <a:srgbClr val="C00000"/>
                </a:solidFill>
              </a:rPr>
              <a:t>Districts are prepared</a:t>
            </a:r>
          </a:p>
          <a:p>
            <a:pPr lvl="2"/>
            <a:r>
              <a:rPr lang="en-IN" sz="4000" b="1" dirty="0">
                <a:solidFill>
                  <a:schemeClr val="accent5">
                    <a:lumMod val="75000"/>
                  </a:schemeClr>
                </a:solidFill>
              </a:rPr>
              <a:t>Municipalities prepared</a:t>
            </a:r>
          </a:p>
          <a:p>
            <a:pPr lvl="3"/>
            <a:r>
              <a:rPr lang="en-IN" sz="3800" b="1" dirty="0">
                <a:solidFill>
                  <a:schemeClr val="accent3">
                    <a:lumMod val="50000"/>
                  </a:schemeClr>
                </a:solidFill>
              </a:rPr>
              <a:t>Panchayats are prepared</a:t>
            </a:r>
          </a:p>
        </p:txBody>
      </p:sp>
      <p:sp>
        <p:nvSpPr>
          <p:cNvPr id="2" name="Slide Number Placeholder 1"/>
          <p:cNvSpPr>
            <a:spLocks noGrp="1"/>
          </p:cNvSpPr>
          <p:nvPr>
            <p:ph type="sldNum" sz="quarter" idx="12"/>
          </p:nvPr>
        </p:nvSpPr>
        <p:spPr/>
        <p:txBody>
          <a:bodyPr/>
          <a:lstStyle/>
          <a:p>
            <a:fld id="{526EF742-2CF7-4609-B3B5-B374C13753AE}" type="slidenum">
              <a:rPr lang="en-IN" smtClean="0"/>
              <a:t>22</a:t>
            </a:fld>
            <a:endParaRPr lang="en-IN"/>
          </a:p>
        </p:txBody>
      </p:sp>
    </p:spTree>
    <p:extLst>
      <p:ext uri="{BB962C8B-B14F-4D97-AF65-F5344CB8AC3E}">
        <p14:creationId xmlns:p14="http://schemas.microsoft.com/office/powerpoint/2010/main" val="1046139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23" y="1508439"/>
            <a:ext cx="8229600" cy="3616833"/>
          </a:xfrm>
          <a:ln>
            <a:solidFill>
              <a:schemeClr val="accent1"/>
            </a:solidFill>
          </a:ln>
        </p:spPr>
        <p:txBody>
          <a:bodyPr>
            <a:normAutofit fontScale="92500" lnSpcReduction="10000"/>
          </a:bodyPr>
          <a:lstStyle/>
          <a:p>
            <a:r>
              <a:rPr lang="en-IN" sz="4800" dirty="0">
                <a:solidFill>
                  <a:srgbClr val="7030A0"/>
                </a:solidFill>
              </a:rPr>
              <a:t>Awareness</a:t>
            </a:r>
          </a:p>
          <a:p>
            <a:r>
              <a:rPr lang="en-IN" sz="6000" dirty="0">
                <a:solidFill>
                  <a:srgbClr val="002060"/>
                </a:solidFill>
              </a:rPr>
              <a:t>Behaviour change</a:t>
            </a:r>
          </a:p>
          <a:p>
            <a:r>
              <a:rPr lang="en-IN" sz="11500" dirty="0">
                <a:solidFill>
                  <a:srgbClr val="C00000"/>
                </a:solidFill>
              </a:rPr>
              <a:t>Jan </a:t>
            </a:r>
            <a:r>
              <a:rPr lang="en-IN" sz="11500" dirty="0" err="1">
                <a:solidFill>
                  <a:srgbClr val="C00000"/>
                </a:solidFill>
              </a:rPr>
              <a:t>Andolan</a:t>
            </a:r>
            <a:endParaRPr lang="en-IN" sz="11500" dirty="0">
              <a:solidFill>
                <a:srgbClr val="C00000"/>
              </a:solidFill>
            </a:endParaRPr>
          </a:p>
          <a:p>
            <a:endParaRPr lang="en-IN" dirty="0"/>
          </a:p>
        </p:txBody>
      </p:sp>
      <p:sp>
        <p:nvSpPr>
          <p:cNvPr id="2" name="Slide Number Placeholder 1"/>
          <p:cNvSpPr>
            <a:spLocks noGrp="1"/>
          </p:cNvSpPr>
          <p:nvPr>
            <p:ph type="sldNum" sz="quarter" idx="12"/>
          </p:nvPr>
        </p:nvSpPr>
        <p:spPr/>
        <p:txBody>
          <a:bodyPr/>
          <a:lstStyle/>
          <a:p>
            <a:fld id="{526EF742-2CF7-4609-B3B5-B374C13753AE}" type="slidenum">
              <a:rPr lang="en-IN" smtClean="0"/>
              <a:t>23</a:t>
            </a:fld>
            <a:endParaRPr lang="en-IN"/>
          </a:p>
        </p:txBody>
      </p:sp>
      <p:sp>
        <p:nvSpPr>
          <p:cNvPr id="7" name="TextBox 6">
            <a:extLst>
              <a:ext uri="{FF2B5EF4-FFF2-40B4-BE49-F238E27FC236}">
                <a16:creationId xmlns:a16="http://schemas.microsoft.com/office/drawing/2014/main" id="{E2CC7275-D01B-4738-919C-2684A4F81D8F}"/>
              </a:ext>
            </a:extLst>
          </p:cNvPr>
          <p:cNvSpPr txBox="1"/>
          <p:nvPr/>
        </p:nvSpPr>
        <p:spPr>
          <a:xfrm>
            <a:off x="265235" y="582807"/>
            <a:ext cx="8352928" cy="461665"/>
          </a:xfrm>
          <a:prstGeom prst="rect">
            <a:avLst/>
          </a:prstGeom>
          <a:solidFill>
            <a:srgbClr val="002060"/>
          </a:solidFill>
        </p:spPr>
        <p:txBody>
          <a:bodyPr wrap="square" rtlCol="0">
            <a:spAutoFit/>
          </a:bodyPr>
          <a:lstStyle/>
          <a:p>
            <a:r>
              <a:rPr lang="en-IN" sz="2400" dirty="0">
                <a:solidFill>
                  <a:schemeClr val="bg1"/>
                </a:solidFill>
              </a:rPr>
              <a:t>A people’s movement to fight the pandemic  has built up</a:t>
            </a:r>
            <a:endParaRPr lang="en-IN" sz="2800" dirty="0">
              <a:solidFill>
                <a:schemeClr val="bg1"/>
              </a:solidFill>
            </a:endParaRPr>
          </a:p>
        </p:txBody>
      </p:sp>
      <p:sp>
        <p:nvSpPr>
          <p:cNvPr id="8" name="TextBox 7">
            <a:extLst>
              <a:ext uri="{FF2B5EF4-FFF2-40B4-BE49-F238E27FC236}">
                <a16:creationId xmlns:a16="http://schemas.microsoft.com/office/drawing/2014/main" id="{EAC59A39-BD11-4D23-A3AA-46E1EDCBDD10}"/>
              </a:ext>
            </a:extLst>
          </p:cNvPr>
          <p:cNvSpPr txBox="1"/>
          <p:nvPr/>
        </p:nvSpPr>
        <p:spPr>
          <a:xfrm>
            <a:off x="0" y="5589240"/>
            <a:ext cx="9144000" cy="1015663"/>
          </a:xfrm>
          <a:prstGeom prst="rect">
            <a:avLst/>
          </a:prstGeom>
          <a:solidFill>
            <a:srgbClr val="4C5F27"/>
          </a:solidFill>
          <a:ln w="28575">
            <a:noFill/>
          </a:ln>
        </p:spPr>
        <p:txBody>
          <a:bodyPr wrap="square" rtlCol="0">
            <a:spAutoFit/>
          </a:bodyPr>
          <a:lstStyle/>
          <a:p>
            <a:pPr algn="ctr"/>
            <a:r>
              <a:rPr lang="en-IN" sz="6000" b="1" i="1" dirty="0">
                <a:solidFill>
                  <a:schemeClr val="bg1"/>
                </a:solidFill>
                <a:latin typeface="Angsana New" panose="02020603050405020304" pitchFamily="18" charset="-34"/>
                <a:cs typeface="Angsana New" panose="02020603050405020304" pitchFamily="18" charset="-34"/>
              </a:rPr>
              <a:t>‘Sankalp se siddhi </a:t>
            </a:r>
            <a:r>
              <a:rPr lang="en-IN" sz="6000" b="1" i="1" dirty="0" err="1">
                <a:solidFill>
                  <a:schemeClr val="bg1"/>
                </a:solidFill>
                <a:latin typeface="Angsana New" panose="02020603050405020304" pitchFamily="18" charset="-34"/>
                <a:cs typeface="Angsana New" panose="02020603050405020304" pitchFamily="18" charset="-34"/>
              </a:rPr>
              <a:t>ki</a:t>
            </a:r>
            <a:r>
              <a:rPr lang="en-IN" sz="6000" b="1" i="1" dirty="0">
                <a:solidFill>
                  <a:schemeClr val="bg1"/>
                </a:solidFill>
                <a:latin typeface="Angsana New" panose="02020603050405020304" pitchFamily="18" charset="-34"/>
                <a:cs typeface="Angsana New" panose="02020603050405020304" pitchFamily="18" charset="-34"/>
              </a:rPr>
              <a:t> ore…’</a:t>
            </a:r>
          </a:p>
        </p:txBody>
      </p:sp>
    </p:spTree>
    <p:extLst>
      <p:ext uri="{BB962C8B-B14F-4D97-AF65-F5344CB8AC3E}">
        <p14:creationId xmlns:p14="http://schemas.microsoft.com/office/powerpoint/2010/main" val="3040187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959FD-62F3-4466-B813-5DB24DB3E82A}"/>
              </a:ext>
            </a:extLst>
          </p:cNvPr>
          <p:cNvSpPr>
            <a:spLocks noGrp="1"/>
          </p:cNvSpPr>
          <p:nvPr>
            <p:ph type="title"/>
          </p:nvPr>
        </p:nvSpPr>
        <p:spPr>
          <a:xfrm>
            <a:off x="3970768" y="2084989"/>
            <a:ext cx="2426600" cy="1368152"/>
          </a:xfrm>
        </p:spPr>
        <p:txBody>
          <a:bodyPr>
            <a:normAutofit fontScale="90000"/>
          </a:bodyPr>
          <a:lstStyle/>
          <a:p>
            <a:r>
              <a:rPr lang="en-IN" dirty="0"/>
              <a:t>Thank you</a:t>
            </a:r>
          </a:p>
        </p:txBody>
      </p:sp>
      <p:pic>
        <p:nvPicPr>
          <p:cNvPr id="4" name="Picture 3">
            <a:extLst>
              <a:ext uri="{FF2B5EF4-FFF2-40B4-BE49-F238E27FC236}">
                <a16:creationId xmlns:a16="http://schemas.microsoft.com/office/drawing/2014/main" id="{9521CC8F-6946-47E4-824F-999A76D4D429}"/>
              </a:ext>
            </a:extLst>
          </p:cNvPr>
          <p:cNvPicPr>
            <a:picLocks noChangeAspect="1"/>
          </p:cNvPicPr>
          <p:nvPr/>
        </p:nvPicPr>
        <p:blipFill rotWithShape="1">
          <a:blip r:embed="rId2"/>
          <a:srcRect l="52671" t="53098"/>
          <a:stretch/>
        </p:blipFill>
        <p:spPr>
          <a:xfrm>
            <a:off x="166879" y="4222597"/>
            <a:ext cx="3994745" cy="2275441"/>
          </a:xfrm>
          <a:prstGeom prst="rect">
            <a:avLst/>
          </a:prstGeom>
        </p:spPr>
      </p:pic>
      <p:pic>
        <p:nvPicPr>
          <p:cNvPr id="6" name="Picture 5">
            <a:extLst>
              <a:ext uri="{FF2B5EF4-FFF2-40B4-BE49-F238E27FC236}">
                <a16:creationId xmlns:a16="http://schemas.microsoft.com/office/drawing/2014/main" id="{02641A5C-0DCA-4D03-AD59-8B724503ECF0}"/>
              </a:ext>
            </a:extLst>
          </p:cNvPr>
          <p:cNvPicPr>
            <a:picLocks noChangeAspect="1"/>
          </p:cNvPicPr>
          <p:nvPr/>
        </p:nvPicPr>
        <p:blipFill rotWithShape="1">
          <a:blip r:embed="rId2"/>
          <a:srcRect l="65354" t="-1" b="49138"/>
          <a:stretch/>
        </p:blipFill>
        <p:spPr>
          <a:xfrm>
            <a:off x="255555" y="-47257"/>
            <a:ext cx="3236325" cy="2730941"/>
          </a:xfrm>
          <a:prstGeom prst="rect">
            <a:avLst/>
          </a:prstGeom>
        </p:spPr>
      </p:pic>
      <p:pic>
        <p:nvPicPr>
          <p:cNvPr id="7" name="Content Placeholder 6">
            <a:extLst>
              <a:ext uri="{FF2B5EF4-FFF2-40B4-BE49-F238E27FC236}">
                <a16:creationId xmlns:a16="http://schemas.microsoft.com/office/drawing/2014/main" id="{E6A7CAAC-B780-44F8-BF00-0B657C26DEA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5322"/>
          <a:stretch/>
        </p:blipFill>
        <p:spPr>
          <a:xfrm>
            <a:off x="6876256" y="144266"/>
            <a:ext cx="2086048" cy="6339804"/>
          </a:xfrm>
          <a:prstGeom prst="rect">
            <a:avLst/>
          </a:prstGeom>
        </p:spPr>
      </p:pic>
      <p:sp>
        <p:nvSpPr>
          <p:cNvPr id="3" name="Slide Number Placeholder 2"/>
          <p:cNvSpPr>
            <a:spLocks noGrp="1"/>
          </p:cNvSpPr>
          <p:nvPr>
            <p:ph type="sldNum" sz="quarter" idx="12"/>
          </p:nvPr>
        </p:nvSpPr>
        <p:spPr/>
        <p:txBody>
          <a:bodyPr/>
          <a:lstStyle/>
          <a:p>
            <a:fld id="{526EF742-2CF7-4609-B3B5-B374C13753AE}" type="slidenum">
              <a:rPr lang="en-IN" smtClean="0"/>
              <a:t>24</a:t>
            </a:fld>
            <a:endParaRPr lang="en-IN"/>
          </a:p>
        </p:txBody>
      </p:sp>
      <p:sp>
        <p:nvSpPr>
          <p:cNvPr id="8" name="TextBox 7">
            <a:extLst>
              <a:ext uri="{FF2B5EF4-FFF2-40B4-BE49-F238E27FC236}">
                <a16:creationId xmlns:a16="http://schemas.microsoft.com/office/drawing/2014/main" id="{24A3BA9D-2F8C-4228-82FB-BDB0B43BA314}"/>
              </a:ext>
            </a:extLst>
          </p:cNvPr>
          <p:cNvSpPr txBox="1"/>
          <p:nvPr/>
        </p:nvSpPr>
        <p:spPr>
          <a:xfrm>
            <a:off x="755576" y="3310234"/>
            <a:ext cx="6984776" cy="523220"/>
          </a:xfrm>
          <a:prstGeom prst="rect">
            <a:avLst/>
          </a:prstGeom>
          <a:noFill/>
        </p:spPr>
        <p:txBody>
          <a:bodyPr wrap="square" rtlCol="0">
            <a:spAutoFit/>
          </a:bodyPr>
          <a:lstStyle/>
          <a:p>
            <a:pPr algn="ctr"/>
            <a:r>
              <a:rPr lang="en-IN" sz="2800" i="1" dirty="0">
                <a:solidFill>
                  <a:srgbClr val="002060"/>
                </a:solidFill>
              </a:rPr>
              <a:t>Corona </a:t>
            </a:r>
            <a:r>
              <a:rPr lang="en-IN" sz="2800" i="1" dirty="0" err="1">
                <a:solidFill>
                  <a:srgbClr val="002060"/>
                </a:solidFill>
              </a:rPr>
              <a:t>haarega</a:t>
            </a:r>
            <a:r>
              <a:rPr lang="en-IN" sz="2800" i="1" dirty="0">
                <a:solidFill>
                  <a:srgbClr val="002060"/>
                </a:solidFill>
              </a:rPr>
              <a:t>, </a:t>
            </a:r>
            <a:r>
              <a:rPr lang="en-IN" sz="2800" i="1" dirty="0" err="1">
                <a:solidFill>
                  <a:srgbClr val="002060"/>
                </a:solidFill>
              </a:rPr>
              <a:t>desh</a:t>
            </a:r>
            <a:r>
              <a:rPr lang="en-IN" sz="2800" i="1" dirty="0">
                <a:solidFill>
                  <a:srgbClr val="002060"/>
                </a:solidFill>
              </a:rPr>
              <a:t> </a:t>
            </a:r>
            <a:r>
              <a:rPr lang="en-IN" sz="2800" i="1" dirty="0" err="1">
                <a:solidFill>
                  <a:srgbClr val="002060"/>
                </a:solidFill>
              </a:rPr>
              <a:t>jeetega</a:t>
            </a:r>
            <a:r>
              <a:rPr lang="en-IN" sz="2800" i="1" dirty="0">
                <a:solidFill>
                  <a:srgbClr val="002060"/>
                </a:solidFill>
              </a:rPr>
              <a:t>.</a:t>
            </a:r>
            <a:endParaRPr lang="en-IN" sz="2800" dirty="0">
              <a:solidFill>
                <a:srgbClr val="002060"/>
              </a:solidFill>
            </a:endParaRPr>
          </a:p>
        </p:txBody>
      </p:sp>
    </p:spTree>
    <p:extLst>
      <p:ext uri="{BB962C8B-B14F-4D97-AF65-F5344CB8AC3E}">
        <p14:creationId xmlns:p14="http://schemas.microsoft.com/office/powerpoint/2010/main" val="3504464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2"/>
            <a:ext cx="9144000" cy="994172"/>
          </a:xfrm>
          <a:solidFill>
            <a:schemeClr val="accent1">
              <a:lumMod val="40000"/>
              <a:lumOff val="60000"/>
            </a:schemeClr>
          </a:solidFill>
        </p:spPr>
        <p:txBody>
          <a:bodyPr>
            <a:normAutofit fontScale="90000"/>
          </a:bodyPr>
          <a:lstStyle/>
          <a:p>
            <a:pPr algn="ctr"/>
            <a:r>
              <a:rPr lang="en-US" b="1" dirty="0"/>
              <a:t>MoSPI Model - Log-Linear Function </a:t>
            </a:r>
            <a:br>
              <a:rPr lang="en-US" b="1" dirty="0"/>
            </a:br>
            <a:r>
              <a:rPr lang="en-US" sz="2325" b="1" dirty="0"/>
              <a:t>( Simple and give robust results)</a:t>
            </a:r>
            <a:endParaRPr lang="en-US" dirty="0"/>
          </a:p>
        </p:txBody>
      </p:sp>
      <p:sp>
        <p:nvSpPr>
          <p:cNvPr id="3" name="Content Placeholder 2"/>
          <p:cNvSpPr>
            <a:spLocks noGrp="1"/>
          </p:cNvSpPr>
          <p:nvPr>
            <p:ph idx="1"/>
          </p:nvPr>
        </p:nvSpPr>
        <p:spPr>
          <a:xfrm>
            <a:off x="432971" y="2348880"/>
            <a:ext cx="8229600" cy="3561259"/>
          </a:xfrm>
        </p:spPr>
        <p:txBody>
          <a:bodyPr>
            <a:normAutofit fontScale="92500" lnSpcReduction="10000"/>
          </a:bodyPr>
          <a:lstStyle/>
          <a:p>
            <a:pPr marL="0" indent="0">
              <a:buNone/>
            </a:pPr>
            <a:r>
              <a:rPr lang="en-US" dirty="0"/>
              <a:t>Advantages</a:t>
            </a:r>
          </a:p>
          <a:p>
            <a:pPr lvl="1"/>
            <a:r>
              <a:rPr lang="en-US" dirty="0"/>
              <a:t>Caters to the expected exponential growth in COVID-19 cases.</a:t>
            </a:r>
          </a:p>
          <a:p>
            <a:pPr lvl="1"/>
            <a:r>
              <a:rPr lang="en-US" dirty="0"/>
              <a:t>Provides provide comparatively better estimates keeping in view the limited data points </a:t>
            </a:r>
          </a:p>
          <a:p>
            <a:pPr marL="0" indent="0">
              <a:buNone/>
            </a:pPr>
            <a:r>
              <a:rPr lang="en-US" dirty="0"/>
              <a:t>Limitations</a:t>
            </a:r>
          </a:p>
          <a:p>
            <a:pPr lvl="1"/>
            <a:r>
              <a:rPr lang="en-US" dirty="0"/>
              <a:t>Normality assumption is not tested </a:t>
            </a:r>
          </a:p>
          <a:p>
            <a:pPr lvl="1"/>
            <a:r>
              <a:rPr lang="en-US" dirty="0"/>
              <a:t>Projections need to be revised in long run</a:t>
            </a:r>
          </a:p>
        </p:txBody>
      </p:sp>
      <p:sp>
        <p:nvSpPr>
          <p:cNvPr id="4" name="Slide Number Placeholder 3"/>
          <p:cNvSpPr>
            <a:spLocks noGrp="1"/>
          </p:cNvSpPr>
          <p:nvPr>
            <p:ph type="sldNum" sz="quarter" idx="12"/>
          </p:nvPr>
        </p:nvSpPr>
        <p:spPr/>
        <p:txBody>
          <a:bodyPr/>
          <a:lstStyle/>
          <a:p>
            <a:fld id="{526EF742-2CF7-4609-B3B5-B374C13753AE}" type="slidenum">
              <a:rPr lang="en-IN" smtClean="0"/>
              <a:t>25</a:t>
            </a:fld>
            <a:endParaRPr lang="en-IN"/>
          </a:p>
        </p:txBody>
      </p:sp>
      <p:sp>
        <p:nvSpPr>
          <p:cNvPr id="5" name="TextBox 4"/>
          <p:cNvSpPr txBox="1"/>
          <p:nvPr/>
        </p:nvSpPr>
        <p:spPr>
          <a:xfrm>
            <a:off x="1043608" y="1064815"/>
            <a:ext cx="6264696" cy="954107"/>
          </a:xfrm>
          <a:prstGeom prst="rect">
            <a:avLst/>
          </a:prstGeom>
          <a:solidFill>
            <a:schemeClr val="accent3">
              <a:lumMod val="20000"/>
              <a:lumOff val="80000"/>
            </a:schemeClr>
          </a:solidFill>
        </p:spPr>
        <p:txBody>
          <a:bodyPr wrap="square" rtlCol="0">
            <a:spAutoFit/>
          </a:bodyPr>
          <a:lstStyle/>
          <a:p>
            <a:pPr algn="just"/>
            <a:r>
              <a:rPr lang="en-GB" sz="1400" dirty="0">
                <a:cs typeface="Times New Roman" panose="02020603050405020304" pitchFamily="18" charset="0"/>
              </a:rPr>
              <a:t>Log-Linear model used (assuming exponential growth), that is </a:t>
            </a:r>
            <a:r>
              <a:rPr lang="en-US" sz="1400" b="1" dirty="0"/>
              <a:t>log </a:t>
            </a:r>
            <a:r>
              <a:rPr lang="en-US" sz="1400" b="1" dirty="0" err="1"/>
              <a:t>Y</a:t>
            </a:r>
            <a:r>
              <a:rPr lang="en-US" sz="1400" b="1" baseline="-25000" dirty="0" err="1"/>
              <a:t>t</a:t>
            </a:r>
            <a:r>
              <a:rPr lang="en-US" sz="1400" b="1" baseline="-25000" dirty="0"/>
              <a:t> </a:t>
            </a:r>
            <a:r>
              <a:rPr lang="en-US" sz="1400" b="1" dirty="0"/>
              <a:t>= a + </a:t>
            </a:r>
            <a:r>
              <a:rPr lang="en-US" sz="1400" b="1" dirty="0" err="1"/>
              <a:t>bX</a:t>
            </a:r>
            <a:r>
              <a:rPr lang="en-US" sz="1400" b="1" baseline="-25000" dirty="0" err="1"/>
              <a:t>t</a:t>
            </a:r>
            <a:r>
              <a:rPr lang="en-GB" sz="1400" b="1" dirty="0">
                <a:cs typeface="Times New Roman" panose="02020603050405020304" pitchFamily="18" charset="0"/>
              </a:rPr>
              <a:t> </a:t>
            </a:r>
            <a:endParaRPr lang="en-IN" sz="1400" b="1" dirty="0">
              <a:cs typeface="Times New Roman" panose="02020603050405020304" pitchFamily="18" charset="0"/>
            </a:endParaRPr>
          </a:p>
          <a:p>
            <a:pPr lvl="0" algn="just"/>
            <a:r>
              <a:rPr lang="en-GB" sz="1400" dirty="0">
                <a:cs typeface="Times New Roman" panose="02020603050405020304" pitchFamily="18" charset="0"/>
              </a:rPr>
              <a:t>Death Rate:  3% of cases (applied to cases)</a:t>
            </a:r>
            <a:endParaRPr lang="en-IN" sz="1400" dirty="0">
              <a:cs typeface="Times New Roman" panose="02020603050405020304" pitchFamily="18" charset="0"/>
            </a:endParaRPr>
          </a:p>
          <a:p>
            <a:pPr lvl="0" algn="just"/>
            <a:r>
              <a:rPr lang="en-GB" sz="1400" dirty="0">
                <a:cs typeface="Times New Roman" panose="02020603050405020304" pitchFamily="18" charset="0"/>
              </a:rPr>
              <a:t>Doubling Time:  4.32days</a:t>
            </a:r>
          </a:p>
          <a:p>
            <a:pPr algn="just"/>
            <a:r>
              <a:rPr lang="en-US" sz="1400" dirty="0">
                <a:cs typeface="Times New Roman" panose="02020603050405020304" pitchFamily="18" charset="0"/>
              </a:rPr>
              <a:t>Time period for modeling: 13/03/2020 to 07/04/2020</a:t>
            </a:r>
          </a:p>
        </p:txBody>
      </p:sp>
    </p:spTree>
    <p:extLst>
      <p:ext uri="{BB962C8B-B14F-4D97-AF65-F5344CB8AC3E}">
        <p14:creationId xmlns:p14="http://schemas.microsoft.com/office/powerpoint/2010/main" val="1342620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D76089-5871-4E38-B553-49BFF61CFE53}"/>
              </a:ext>
            </a:extLst>
          </p:cNvPr>
          <p:cNvSpPr>
            <a:spLocks noGrp="1"/>
          </p:cNvSpPr>
          <p:nvPr>
            <p:ph type="body" idx="1"/>
          </p:nvPr>
        </p:nvSpPr>
        <p:spPr>
          <a:xfrm>
            <a:off x="621904" y="2138846"/>
            <a:ext cx="7791670" cy="2580307"/>
          </a:xfrm>
        </p:spPr>
        <p:txBody>
          <a:bodyPr>
            <a:normAutofit/>
          </a:bodyPr>
          <a:lstStyle/>
          <a:p>
            <a:r>
              <a:rPr lang="en-IN" sz="4800" dirty="0">
                <a:solidFill>
                  <a:srgbClr val="002060"/>
                </a:solidFill>
              </a:rPr>
              <a:t>Lockdown: India’s timely public health measure to fight COVID-19 pandemic</a:t>
            </a:r>
          </a:p>
          <a:p>
            <a:endParaRPr lang="en-IN" dirty="0"/>
          </a:p>
        </p:txBody>
      </p:sp>
      <p:sp>
        <p:nvSpPr>
          <p:cNvPr id="3" name="Slide Number Placeholder 2"/>
          <p:cNvSpPr>
            <a:spLocks noGrp="1"/>
          </p:cNvSpPr>
          <p:nvPr>
            <p:ph type="sldNum" sz="quarter" idx="12"/>
          </p:nvPr>
        </p:nvSpPr>
        <p:spPr/>
        <p:txBody>
          <a:bodyPr/>
          <a:lstStyle/>
          <a:p>
            <a:fld id="{526EF742-2CF7-4609-B3B5-B374C13753AE}" type="slidenum">
              <a:rPr lang="en-IN" smtClean="0"/>
              <a:t>3</a:t>
            </a:fld>
            <a:endParaRPr lang="en-IN" dirty="0"/>
          </a:p>
        </p:txBody>
      </p:sp>
      <p:sp>
        <p:nvSpPr>
          <p:cNvPr id="2" name="TextBox 1">
            <a:extLst>
              <a:ext uri="{FF2B5EF4-FFF2-40B4-BE49-F238E27FC236}">
                <a16:creationId xmlns:a16="http://schemas.microsoft.com/office/drawing/2014/main" id="{C61D6652-AEBE-496E-9E18-E60FBBB4755A}"/>
              </a:ext>
            </a:extLst>
          </p:cNvPr>
          <p:cNvSpPr txBox="1"/>
          <p:nvPr/>
        </p:nvSpPr>
        <p:spPr>
          <a:xfrm>
            <a:off x="683568" y="5229200"/>
            <a:ext cx="7344816" cy="830997"/>
          </a:xfrm>
          <a:prstGeom prst="rect">
            <a:avLst/>
          </a:prstGeom>
          <a:noFill/>
        </p:spPr>
        <p:txBody>
          <a:bodyPr wrap="square" rtlCol="0">
            <a:spAutoFit/>
          </a:bodyPr>
          <a:lstStyle/>
          <a:p>
            <a:r>
              <a:rPr lang="en-IN" sz="2400" dirty="0"/>
              <a:t>A part of the graded, proactive response to COVID-19 challenge.  </a:t>
            </a:r>
          </a:p>
        </p:txBody>
      </p:sp>
    </p:spTree>
    <p:extLst>
      <p:ext uri="{BB962C8B-B14F-4D97-AF65-F5344CB8AC3E}">
        <p14:creationId xmlns:p14="http://schemas.microsoft.com/office/powerpoint/2010/main" val="86294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6DF0B19-F4C1-470B-BB60-1C2F13D02A42}"/>
              </a:ext>
            </a:extLst>
          </p:cNvPr>
          <p:cNvGraphicFramePr>
            <a:graphicFrameLocks/>
          </p:cNvGraphicFramePr>
          <p:nvPr/>
        </p:nvGraphicFramePr>
        <p:xfrm>
          <a:off x="24026" y="1046520"/>
          <a:ext cx="9012469"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2C48D873-4352-4467-959C-10A5E970464F}"/>
              </a:ext>
            </a:extLst>
          </p:cNvPr>
          <p:cNvSpPr>
            <a:spLocks noGrp="1"/>
          </p:cNvSpPr>
          <p:nvPr>
            <p:ph type="title"/>
          </p:nvPr>
        </p:nvSpPr>
        <p:spPr>
          <a:xfrm>
            <a:off x="1" y="340306"/>
            <a:ext cx="9143999" cy="457200"/>
          </a:xfrm>
          <a:solidFill>
            <a:srgbClr val="002060"/>
          </a:solidFill>
        </p:spPr>
        <p:txBody>
          <a:bodyPr>
            <a:normAutofit fontScale="90000"/>
          </a:bodyPr>
          <a:lstStyle/>
          <a:p>
            <a:pPr algn="ctr"/>
            <a:r>
              <a:rPr lang="en-US" sz="2800" b="1" dirty="0">
                <a:solidFill>
                  <a:schemeClr val="bg1"/>
                </a:solidFill>
              </a:rPr>
              <a:t>Declining  COVID-19 Case Growth %</a:t>
            </a:r>
            <a:endParaRPr lang="en-IN" sz="2800" dirty="0">
              <a:solidFill>
                <a:schemeClr val="bg1"/>
              </a:solidFill>
            </a:endParaRPr>
          </a:p>
        </p:txBody>
      </p:sp>
      <p:sp>
        <p:nvSpPr>
          <p:cNvPr id="4" name="TextBox 3">
            <a:extLst>
              <a:ext uri="{FF2B5EF4-FFF2-40B4-BE49-F238E27FC236}">
                <a16:creationId xmlns:a16="http://schemas.microsoft.com/office/drawing/2014/main" id="{4441059F-5B5E-45D9-995E-C3BB1BA6D7D0}"/>
              </a:ext>
            </a:extLst>
          </p:cNvPr>
          <p:cNvSpPr txBox="1"/>
          <p:nvPr/>
        </p:nvSpPr>
        <p:spPr>
          <a:xfrm>
            <a:off x="1043608" y="6464918"/>
            <a:ext cx="6140296" cy="246221"/>
          </a:xfrm>
          <a:prstGeom prst="rect">
            <a:avLst/>
          </a:prstGeom>
          <a:noFill/>
          <a:ln>
            <a:solidFill>
              <a:srgbClr val="C00000"/>
            </a:solidFill>
          </a:ln>
        </p:spPr>
        <p:txBody>
          <a:bodyPr wrap="square" rtlCol="0">
            <a:spAutoFit/>
          </a:bodyPr>
          <a:lstStyle/>
          <a:p>
            <a:pPr algn="ctr"/>
            <a:r>
              <a:rPr lang="en-IN" sz="1000" b="1" dirty="0">
                <a:solidFill>
                  <a:srgbClr val="002060"/>
                </a:solidFill>
              </a:rPr>
              <a:t>Case growth % = Percentage of new cases over total confirmed cases averaged over 5 days</a:t>
            </a:r>
            <a:endParaRPr lang="en-IN" sz="1000" dirty="0">
              <a:solidFill>
                <a:srgbClr val="002060"/>
              </a:solidFill>
            </a:endParaRPr>
          </a:p>
        </p:txBody>
      </p:sp>
      <p:sp>
        <p:nvSpPr>
          <p:cNvPr id="5" name="TextBox 4">
            <a:extLst>
              <a:ext uri="{FF2B5EF4-FFF2-40B4-BE49-F238E27FC236}">
                <a16:creationId xmlns:a16="http://schemas.microsoft.com/office/drawing/2014/main" id="{B0EEB2A5-F14F-481B-90C9-6EA33256E097}"/>
              </a:ext>
            </a:extLst>
          </p:cNvPr>
          <p:cNvSpPr txBox="1"/>
          <p:nvPr/>
        </p:nvSpPr>
        <p:spPr>
          <a:xfrm>
            <a:off x="7020272" y="1556792"/>
            <a:ext cx="1364523" cy="369332"/>
          </a:xfrm>
          <a:prstGeom prst="rect">
            <a:avLst/>
          </a:prstGeom>
          <a:noFill/>
        </p:spPr>
        <p:txBody>
          <a:bodyPr wrap="square" rtlCol="0">
            <a:spAutoFit/>
          </a:bodyPr>
          <a:lstStyle/>
          <a:p>
            <a:r>
              <a:rPr lang="en-IN" b="1" dirty="0">
                <a:solidFill>
                  <a:srgbClr val="002060"/>
                </a:solidFill>
              </a:rPr>
              <a:t>New cases </a:t>
            </a:r>
          </a:p>
        </p:txBody>
      </p:sp>
      <p:cxnSp>
        <p:nvCxnSpPr>
          <p:cNvPr id="7" name="Straight Arrow Connector 6">
            <a:extLst>
              <a:ext uri="{FF2B5EF4-FFF2-40B4-BE49-F238E27FC236}">
                <a16:creationId xmlns:a16="http://schemas.microsoft.com/office/drawing/2014/main" id="{0CB98EA1-74B9-4672-9C9B-12E3A619E6D7}"/>
              </a:ext>
            </a:extLst>
          </p:cNvPr>
          <p:cNvCxnSpPr>
            <a:cxnSpLocks/>
          </p:cNvCxnSpPr>
          <p:nvPr/>
        </p:nvCxnSpPr>
        <p:spPr>
          <a:xfrm flipV="1">
            <a:off x="1907704" y="1124744"/>
            <a:ext cx="0" cy="4824536"/>
          </a:xfrm>
          <a:prstGeom prst="straightConnector1">
            <a:avLst/>
          </a:prstGeom>
          <a:ln w="38100">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6" name="Slide Number Placeholder 5"/>
          <p:cNvSpPr>
            <a:spLocks noGrp="1"/>
          </p:cNvSpPr>
          <p:nvPr>
            <p:ph type="sldNum" sz="quarter" idx="12"/>
          </p:nvPr>
        </p:nvSpPr>
        <p:spPr/>
        <p:txBody>
          <a:bodyPr/>
          <a:lstStyle/>
          <a:p>
            <a:fld id="{526EF742-2CF7-4609-B3B5-B374C13753AE}" type="slidenum">
              <a:rPr lang="en-IN" smtClean="0"/>
              <a:t>4</a:t>
            </a:fld>
            <a:endParaRPr lang="en-IN"/>
          </a:p>
        </p:txBody>
      </p:sp>
      <p:sp>
        <p:nvSpPr>
          <p:cNvPr id="10" name="TextBox 9">
            <a:extLst>
              <a:ext uri="{FF2B5EF4-FFF2-40B4-BE49-F238E27FC236}">
                <a16:creationId xmlns:a16="http://schemas.microsoft.com/office/drawing/2014/main" id="{C006D849-C32B-4348-8627-0D760A7F7757}"/>
              </a:ext>
            </a:extLst>
          </p:cNvPr>
          <p:cNvSpPr txBox="1"/>
          <p:nvPr/>
        </p:nvSpPr>
        <p:spPr>
          <a:xfrm>
            <a:off x="2915815" y="1419753"/>
            <a:ext cx="1728189" cy="369332"/>
          </a:xfrm>
          <a:prstGeom prst="rect">
            <a:avLst/>
          </a:prstGeom>
          <a:noFill/>
        </p:spPr>
        <p:txBody>
          <a:bodyPr wrap="square" rtlCol="0">
            <a:spAutoFit/>
          </a:bodyPr>
          <a:lstStyle/>
          <a:p>
            <a:r>
              <a:rPr lang="en-IN" b="1" dirty="0">
                <a:solidFill>
                  <a:srgbClr val="C00000"/>
                </a:solidFill>
              </a:rPr>
              <a:t>Growth %</a:t>
            </a:r>
          </a:p>
        </p:txBody>
      </p:sp>
    </p:spTree>
    <p:extLst>
      <p:ext uri="{BB962C8B-B14F-4D97-AF65-F5344CB8AC3E}">
        <p14:creationId xmlns:p14="http://schemas.microsoft.com/office/powerpoint/2010/main" val="34496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2D72-5366-4165-AF92-900910D3F45E}"/>
              </a:ext>
            </a:extLst>
          </p:cNvPr>
          <p:cNvSpPr>
            <a:spLocks noGrp="1"/>
          </p:cNvSpPr>
          <p:nvPr>
            <p:ph type="title"/>
          </p:nvPr>
        </p:nvSpPr>
        <p:spPr>
          <a:xfrm>
            <a:off x="614362" y="404664"/>
            <a:ext cx="7886700" cy="792088"/>
          </a:xfrm>
        </p:spPr>
        <p:txBody>
          <a:bodyPr>
            <a:normAutofit/>
          </a:bodyPr>
          <a:lstStyle/>
          <a:p>
            <a:pPr algn="ctr"/>
            <a:r>
              <a:rPr lang="en-US" sz="2400" b="1" dirty="0"/>
              <a:t>Declining Growth rate of </a:t>
            </a:r>
            <a:r>
              <a:rPr lang="en-US" sz="2800" b="1" dirty="0">
                <a:solidFill>
                  <a:srgbClr val="C00000"/>
                </a:solidFill>
              </a:rPr>
              <a:t>COVID-19 deaths </a:t>
            </a:r>
            <a:r>
              <a:rPr lang="en-US" sz="2400" b="1" dirty="0"/>
              <a:t> </a:t>
            </a:r>
          </a:p>
        </p:txBody>
      </p:sp>
      <p:graphicFrame>
        <p:nvGraphicFramePr>
          <p:cNvPr id="6" name="Content Placeholder 5">
            <a:extLst>
              <a:ext uri="{FF2B5EF4-FFF2-40B4-BE49-F238E27FC236}">
                <a16:creationId xmlns:a16="http://schemas.microsoft.com/office/drawing/2014/main" id="{E6BDEAB2-6D3B-448B-88F7-C566F7AA05FE}"/>
              </a:ext>
            </a:extLst>
          </p:cNvPr>
          <p:cNvGraphicFramePr>
            <a:graphicFrameLocks noGrp="1"/>
          </p:cNvGraphicFramePr>
          <p:nvPr>
            <p:ph idx="1"/>
            <p:extLst>
              <p:ext uri="{D42A27DB-BD31-4B8C-83A1-F6EECF244321}">
                <p14:modId xmlns:p14="http://schemas.microsoft.com/office/powerpoint/2010/main" val="1640958232"/>
              </p:ext>
            </p:extLst>
          </p:nvPr>
        </p:nvGraphicFramePr>
        <p:xfrm>
          <a:off x="195590" y="1340768"/>
          <a:ext cx="8564880"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AA75150-9B75-4EE5-A234-FFAC707F9DCD}"/>
              </a:ext>
            </a:extLst>
          </p:cNvPr>
          <p:cNvSpPr txBox="1"/>
          <p:nvPr/>
        </p:nvSpPr>
        <p:spPr>
          <a:xfrm rot="16200000">
            <a:off x="1188" y="3313583"/>
            <a:ext cx="995516" cy="230832"/>
          </a:xfrm>
          <a:prstGeom prst="rect">
            <a:avLst/>
          </a:prstGeom>
          <a:noFill/>
        </p:spPr>
        <p:txBody>
          <a:bodyPr wrap="square" rtlCol="0">
            <a:spAutoFit/>
          </a:bodyPr>
          <a:lstStyle/>
          <a:p>
            <a:pPr algn="ctr" defTabSz="685800">
              <a:defRPr/>
            </a:pPr>
            <a:r>
              <a:rPr lang="en-US" sz="900" dirty="0">
                <a:solidFill>
                  <a:prstClr val="black"/>
                </a:solidFill>
                <a:latin typeface="Calibri" panose="020F0502020204030204"/>
              </a:rPr>
              <a:t>% Change</a:t>
            </a:r>
          </a:p>
        </p:txBody>
      </p:sp>
      <p:cxnSp>
        <p:nvCxnSpPr>
          <p:cNvPr id="17" name="Straight Connector 16">
            <a:extLst>
              <a:ext uri="{FF2B5EF4-FFF2-40B4-BE49-F238E27FC236}">
                <a16:creationId xmlns:a16="http://schemas.microsoft.com/office/drawing/2014/main" id="{BA6CFF51-A103-448D-80E3-33667EA5592C}"/>
              </a:ext>
            </a:extLst>
          </p:cNvPr>
          <p:cNvCxnSpPr>
            <a:cxnSpLocks/>
          </p:cNvCxnSpPr>
          <p:nvPr/>
        </p:nvCxnSpPr>
        <p:spPr>
          <a:xfrm flipV="1">
            <a:off x="3563888" y="1340768"/>
            <a:ext cx="0" cy="1751182"/>
          </a:xfrm>
          <a:prstGeom prst="line">
            <a:avLst/>
          </a:prstGeom>
        </p:spPr>
        <p:style>
          <a:lnRef idx="1">
            <a:schemeClr val="accent1"/>
          </a:lnRef>
          <a:fillRef idx="0">
            <a:schemeClr val="accent1"/>
          </a:fillRef>
          <a:effectRef idx="0">
            <a:schemeClr val="accent1"/>
          </a:effectRef>
          <a:fontRef idx="minor">
            <a:schemeClr val="tx1"/>
          </a:fontRef>
        </p:style>
      </p:cxnSp>
      <p:sp>
        <p:nvSpPr>
          <p:cNvPr id="20" name="Arrow: Right 19">
            <a:extLst>
              <a:ext uri="{FF2B5EF4-FFF2-40B4-BE49-F238E27FC236}">
                <a16:creationId xmlns:a16="http://schemas.microsoft.com/office/drawing/2014/main" id="{D440F504-B3A0-456F-9C72-7B41A3061197}"/>
              </a:ext>
            </a:extLst>
          </p:cNvPr>
          <p:cNvSpPr/>
          <p:nvPr/>
        </p:nvSpPr>
        <p:spPr>
          <a:xfrm rot="16200000">
            <a:off x="2078101" y="3778909"/>
            <a:ext cx="207747" cy="295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cxnSp>
        <p:nvCxnSpPr>
          <p:cNvPr id="27" name="Straight Connector 26">
            <a:extLst>
              <a:ext uri="{FF2B5EF4-FFF2-40B4-BE49-F238E27FC236}">
                <a16:creationId xmlns:a16="http://schemas.microsoft.com/office/drawing/2014/main" id="{F2C2A933-589C-4C4C-A129-1419DDC5838B}"/>
              </a:ext>
            </a:extLst>
          </p:cNvPr>
          <p:cNvCxnSpPr>
            <a:cxnSpLocks/>
          </p:cNvCxnSpPr>
          <p:nvPr/>
        </p:nvCxnSpPr>
        <p:spPr>
          <a:xfrm flipV="1">
            <a:off x="6516216" y="1340768"/>
            <a:ext cx="0" cy="1850242"/>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526EF742-2CF7-4609-B3B5-B374C13753AE}" type="slidenum">
              <a:rPr lang="en-IN" smtClean="0"/>
              <a:t>5</a:t>
            </a:fld>
            <a:endParaRPr lang="en-IN"/>
          </a:p>
        </p:txBody>
      </p:sp>
    </p:spTree>
    <p:extLst>
      <p:ext uri="{BB962C8B-B14F-4D97-AF65-F5344CB8AC3E}">
        <p14:creationId xmlns:p14="http://schemas.microsoft.com/office/powerpoint/2010/main" val="349874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57250"/>
            <a:ext cx="9144000" cy="1790700"/>
          </a:xfrm>
          <a:solidFill>
            <a:schemeClr val="accent1">
              <a:lumMod val="75000"/>
            </a:schemeClr>
          </a:solidFill>
        </p:spPr>
        <p:txBody>
          <a:bodyPr/>
          <a:lstStyle/>
          <a:p>
            <a:r>
              <a:rPr lang="en-US" dirty="0">
                <a:solidFill>
                  <a:schemeClr val="bg1"/>
                </a:solidFill>
              </a:rPr>
              <a:t>Estimation of COVID-19 Cases and Deaths Averted due to lockdown</a:t>
            </a:r>
          </a:p>
        </p:txBody>
      </p:sp>
      <p:sp>
        <p:nvSpPr>
          <p:cNvPr id="3" name="Subtitle 2"/>
          <p:cNvSpPr>
            <a:spLocks noGrp="1"/>
          </p:cNvSpPr>
          <p:nvPr>
            <p:ph type="subTitle" idx="1"/>
          </p:nvPr>
        </p:nvSpPr>
        <p:spPr>
          <a:xfrm>
            <a:off x="1192877" y="3982728"/>
            <a:ext cx="6858000" cy="627719"/>
          </a:xfrm>
          <a:solidFill>
            <a:schemeClr val="accent1">
              <a:lumMod val="40000"/>
              <a:lumOff val="60000"/>
            </a:schemeClr>
          </a:solidFill>
        </p:spPr>
        <p:txBody>
          <a:bodyPr>
            <a:normAutofit/>
          </a:bodyPr>
          <a:lstStyle/>
          <a:p>
            <a:r>
              <a:rPr lang="en-US" sz="2400" dirty="0">
                <a:solidFill>
                  <a:srgbClr val="C00000"/>
                </a:solidFill>
              </a:rPr>
              <a:t>Model-based estimates</a:t>
            </a:r>
          </a:p>
        </p:txBody>
      </p:sp>
      <p:sp>
        <p:nvSpPr>
          <p:cNvPr id="4" name="Slide Number Placeholder 3"/>
          <p:cNvSpPr>
            <a:spLocks noGrp="1"/>
          </p:cNvSpPr>
          <p:nvPr>
            <p:ph type="sldNum" sz="quarter" idx="12"/>
          </p:nvPr>
        </p:nvSpPr>
        <p:spPr/>
        <p:txBody>
          <a:bodyPr/>
          <a:lstStyle/>
          <a:p>
            <a:fld id="{526EF742-2CF7-4609-B3B5-B374C13753AE}" type="slidenum">
              <a:rPr lang="en-IN" smtClean="0"/>
              <a:t>6</a:t>
            </a:fld>
            <a:endParaRPr lang="en-IN"/>
          </a:p>
        </p:txBody>
      </p:sp>
    </p:spTree>
    <p:extLst>
      <p:ext uri="{BB962C8B-B14F-4D97-AF65-F5344CB8AC3E}">
        <p14:creationId xmlns:p14="http://schemas.microsoft.com/office/powerpoint/2010/main" val="77321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4172"/>
          </a:xfrm>
          <a:solidFill>
            <a:schemeClr val="accent1">
              <a:lumMod val="40000"/>
              <a:lumOff val="60000"/>
            </a:schemeClr>
          </a:solidFill>
        </p:spPr>
        <p:txBody>
          <a:bodyPr/>
          <a:lstStyle/>
          <a:p>
            <a:pPr algn="ctr"/>
            <a:r>
              <a:rPr lang="en-US" b="1" dirty="0"/>
              <a:t>Methodological Approaches</a:t>
            </a:r>
            <a:endParaRPr lang="en-US" dirty="0"/>
          </a:p>
        </p:txBody>
      </p:sp>
      <p:sp>
        <p:nvSpPr>
          <p:cNvPr id="4" name="Content Placeholder 3"/>
          <p:cNvSpPr>
            <a:spLocks noGrp="1"/>
          </p:cNvSpPr>
          <p:nvPr>
            <p:ph idx="1"/>
          </p:nvPr>
        </p:nvSpPr>
        <p:spPr>
          <a:xfrm>
            <a:off x="469150" y="1412776"/>
            <a:ext cx="8205701" cy="5112568"/>
          </a:xfrm>
        </p:spPr>
        <p:txBody>
          <a:bodyPr>
            <a:noAutofit/>
          </a:bodyPr>
          <a:lstStyle/>
          <a:p>
            <a:r>
              <a:rPr lang="en-US" sz="2400" dirty="0">
                <a:cs typeface="Arial" pitchFamily="34" charset="0"/>
              </a:rPr>
              <a:t>Modelling studies used widely to help inform  decisions about health care and policy</a:t>
            </a:r>
          </a:p>
          <a:p>
            <a:r>
              <a:rPr lang="en-US" sz="2400" dirty="0">
                <a:cs typeface="Arial" pitchFamily="34" charset="0"/>
              </a:rPr>
              <a:t>Models based on data drawn from primary and/or secondary sources </a:t>
            </a:r>
          </a:p>
          <a:p>
            <a:r>
              <a:rPr lang="en-US" sz="2400" dirty="0">
                <a:cs typeface="Arial" pitchFamily="34" charset="0"/>
              </a:rPr>
              <a:t>Different types of epidemic models</a:t>
            </a:r>
          </a:p>
          <a:p>
            <a:pPr lvl="1"/>
            <a:r>
              <a:rPr lang="en-US" sz="2000" dirty="0">
                <a:cs typeface="Arial" pitchFamily="34" charset="0"/>
              </a:rPr>
              <a:t>Stochastic</a:t>
            </a:r>
          </a:p>
          <a:p>
            <a:pPr lvl="1"/>
            <a:r>
              <a:rPr lang="en-US" sz="2000" dirty="0">
                <a:cs typeface="Arial" pitchFamily="34" charset="0"/>
              </a:rPr>
              <a:t>Deterministic</a:t>
            </a:r>
          </a:p>
          <a:p>
            <a:pPr lvl="1"/>
            <a:r>
              <a:rPr lang="en-US" sz="2000" dirty="0">
                <a:cs typeface="Arial" pitchFamily="34" charset="0"/>
              </a:rPr>
              <a:t>Reproduction number</a:t>
            </a:r>
            <a:br>
              <a:rPr lang="en-US" sz="2000" dirty="0">
                <a:cs typeface="Arial" pitchFamily="34" charset="0"/>
              </a:rPr>
            </a:br>
            <a:r>
              <a:rPr lang="en-US" sz="2000" dirty="0">
                <a:cs typeface="Arial" pitchFamily="34" charset="0"/>
              </a:rPr>
              <a:t>(SEIR models )</a:t>
            </a:r>
          </a:p>
          <a:p>
            <a:r>
              <a:rPr lang="en-US" sz="2400" dirty="0">
                <a:cs typeface="Arial" pitchFamily="34" charset="0"/>
              </a:rPr>
              <a:t>Each Model has advantages and limitations</a:t>
            </a:r>
          </a:p>
          <a:p>
            <a:r>
              <a:rPr lang="en-US" sz="2400" dirty="0">
                <a:cs typeface="Arial" pitchFamily="34" charset="0"/>
              </a:rPr>
              <a:t>The major limitation of complex models are limited data points </a:t>
            </a:r>
          </a:p>
        </p:txBody>
      </p:sp>
      <p:sp>
        <p:nvSpPr>
          <p:cNvPr id="2" name="Slide Number Placeholder 1"/>
          <p:cNvSpPr>
            <a:spLocks noGrp="1"/>
          </p:cNvSpPr>
          <p:nvPr>
            <p:ph type="sldNum" sz="quarter" idx="12"/>
          </p:nvPr>
        </p:nvSpPr>
        <p:spPr/>
        <p:txBody>
          <a:bodyPr/>
          <a:lstStyle/>
          <a:p>
            <a:fld id="{526EF742-2CF7-4609-B3B5-B374C13753AE}" type="slidenum">
              <a:rPr lang="en-IN" smtClean="0"/>
              <a:t>7</a:t>
            </a:fld>
            <a:endParaRPr lang="en-IN"/>
          </a:p>
        </p:txBody>
      </p:sp>
    </p:spTree>
    <p:extLst>
      <p:ext uri="{BB962C8B-B14F-4D97-AF65-F5344CB8AC3E}">
        <p14:creationId xmlns:p14="http://schemas.microsoft.com/office/powerpoint/2010/main" val="3405497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252E-B1B5-4994-865F-C94EEA031A89}"/>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DA0CDAAD-666B-4C2F-B813-2A3C8B9B2275}"/>
              </a:ext>
            </a:extLst>
          </p:cNvPr>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806BDD13-1F4B-4456-9117-4446C9872CC3}"/>
              </a:ext>
            </a:extLst>
          </p:cNvPr>
          <p:cNvSpPr>
            <a:spLocks noGrp="1"/>
          </p:cNvSpPr>
          <p:nvPr>
            <p:ph type="sldNum" sz="quarter" idx="12"/>
          </p:nvPr>
        </p:nvSpPr>
        <p:spPr/>
        <p:txBody>
          <a:bodyPr/>
          <a:lstStyle/>
          <a:p>
            <a:fld id="{526EF742-2CF7-4609-B3B5-B374C13753AE}" type="slidenum">
              <a:rPr lang="en-IN" smtClean="0"/>
              <a:t>8</a:t>
            </a:fld>
            <a:endParaRPr lang="en-IN"/>
          </a:p>
        </p:txBody>
      </p:sp>
      <p:pic>
        <p:nvPicPr>
          <p:cNvPr id="5" name="Picture 4">
            <a:extLst>
              <a:ext uri="{FF2B5EF4-FFF2-40B4-BE49-F238E27FC236}">
                <a16:creationId xmlns:a16="http://schemas.microsoft.com/office/drawing/2014/main" id="{404832EE-6568-43E2-827D-F42DE0235C38}"/>
              </a:ext>
            </a:extLst>
          </p:cNvPr>
          <p:cNvPicPr>
            <a:picLocks noChangeAspect="1"/>
          </p:cNvPicPr>
          <p:nvPr/>
        </p:nvPicPr>
        <p:blipFill>
          <a:blip r:embed="rId2"/>
          <a:stretch>
            <a:fillRect/>
          </a:stretch>
        </p:blipFill>
        <p:spPr>
          <a:xfrm>
            <a:off x="85226" y="1645198"/>
            <a:ext cx="8973548" cy="5076277"/>
          </a:xfrm>
          <a:prstGeom prst="rect">
            <a:avLst/>
          </a:prstGeom>
        </p:spPr>
      </p:pic>
      <p:sp>
        <p:nvSpPr>
          <p:cNvPr id="6" name="TextBox 5">
            <a:extLst>
              <a:ext uri="{FF2B5EF4-FFF2-40B4-BE49-F238E27FC236}">
                <a16:creationId xmlns:a16="http://schemas.microsoft.com/office/drawing/2014/main" id="{E74ABA41-1C82-4195-ABB9-08EB512C3F99}"/>
              </a:ext>
            </a:extLst>
          </p:cNvPr>
          <p:cNvSpPr txBox="1"/>
          <p:nvPr/>
        </p:nvSpPr>
        <p:spPr>
          <a:xfrm>
            <a:off x="84234" y="311456"/>
            <a:ext cx="3600400" cy="553998"/>
          </a:xfrm>
          <a:prstGeom prst="rect">
            <a:avLst/>
          </a:prstGeom>
          <a:solidFill>
            <a:schemeClr val="accent1">
              <a:lumMod val="40000"/>
              <a:lumOff val="60000"/>
            </a:schemeClr>
          </a:solidFill>
        </p:spPr>
        <p:txBody>
          <a:bodyPr wrap="square" rtlCol="0">
            <a:spAutoFit/>
          </a:bodyPr>
          <a:lstStyle/>
          <a:p>
            <a:pPr algn="ctr"/>
            <a:r>
              <a:rPr lang="en-IN" sz="3000" dirty="0"/>
              <a:t>Estimate 1: BCG</a:t>
            </a:r>
          </a:p>
        </p:txBody>
      </p:sp>
      <p:sp>
        <p:nvSpPr>
          <p:cNvPr id="7" name="TextBox 6">
            <a:extLst>
              <a:ext uri="{FF2B5EF4-FFF2-40B4-BE49-F238E27FC236}">
                <a16:creationId xmlns:a16="http://schemas.microsoft.com/office/drawing/2014/main" id="{17291D1C-3260-45FA-BC20-5354BDC728C8}"/>
              </a:ext>
            </a:extLst>
          </p:cNvPr>
          <p:cNvSpPr txBox="1"/>
          <p:nvPr/>
        </p:nvSpPr>
        <p:spPr>
          <a:xfrm>
            <a:off x="7385199" y="6298389"/>
            <a:ext cx="1846902" cy="369332"/>
          </a:xfrm>
          <a:prstGeom prst="rect">
            <a:avLst/>
          </a:prstGeom>
          <a:noFill/>
        </p:spPr>
        <p:txBody>
          <a:bodyPr wrap="square" rtlCol="0">
            <a:spAutoFit/>
          </a:bodyPr>
          <a:lstStyle/>
          <a:p>
            <a:r>
              <a:rPr lang="en-IN" dirty="0"/>
              <a:t>BCG</a:t>
            </a:r>
          </a:p>
        </p:txBody>
      </p:sp>
      <p:sp>
        <p:nvSpPr>
          <p:cNvPr id="8" name="Title 2">
            <a:extLst>
              <a:ext uri="{FF2B5EF4-FFF2-40B4-BE49-F238E27FC236}">
                <a16:creationId xmlns:a16="http://schemas.microsoft.com/office/drawing/2014/main" id="{098C80B0-612B-4EBA-90CB-0AFDA29340FD}"/>
              </a:ext>
            </a:extLst>
          </p:cNvPr>
          <p:cNvSpPr txBox="1">
            <a:spLocks/>
          </p:cNvSpPr>
          <p:nvPr/>
        </p:nvSpPr>
        <p:spPr>
          <a:xfrm>
            <a:off x="85226" y="1047475"/>
            <a:ext cx="8973548" cy="581698"/>
          </a:xfrm>
          <a:prstGeom prst="rect">
            <a:avLst/>
          </a:prstGeom>
          <a:solidFill>
            <a:schemeClr val="accent3">
              <a:lumMod val="20000"/>
              <a:lumOff val="80000"/>
            </a:schemeClr>
          </a:solidFill>
          <a:ln>
            <a:solidFill>
              <a:srgbClr val="002060"/>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dirty="0">
                <a:solidFill>
                  <a:srgbClr val="C00000"/>
                </a:solidFill>
              </a:rPr>
              <a:t>Used 2 approaches </a:t>
            </a:r>
            <a:r>
              <a:rPr lang="en-US" sz="2100" dirty="0">
                <a:solidFill>
                  <a:srgbClr val="2E3558"/>
                </a:solidFill>
              </a:rPr>
              <a:t>–Analysis shows 1.2-2.1 lakh lives saved and 36-70 lakh cases averted due to lockdown by May 15</a:t>
            </a:r>
          </a:p>
        </p:txBody>
      </p:sp>
      <p:sp>
        <p:nvSpPr>
          <p:cNvPr id="10" name="Rectangle 9">
            <a:extLst>
              <a:ext uri="{FF2B5EF4-FFF2-40B4-BE49-F238E27FC236}">
                <a16:creationId xmlns:a16="http://schemas.microsoft.com/office/drawing/2014/main" id="{E9EE54DA-2A92-4983-AD28-F1CFD1B9729D}"/>
              </a:ext>
            </a:extLst>
          </p:cNvPr>
          <p:cNvSpPr/>
          <p:nvPr/>
        </p:nvSpPr>
        <p:spPr>
          <a:xfrm>
            <a:off x="4788024" y="4221088"/>
            <a:ext cx="4104456" cy="1224136"/>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Down 10">
            <a:extLst>
              <a:ext uri="{FF2B5EF4-FFF2-40B4-BE49-F238E27FC236}">
                <a16:creationId xmlns:a16="http://schemas.microsoft.com/office/drawing/2014/main" id="{9CF336F0-75EC-4052-86BC-51EB6D5A0821}"/>
              </a:ext>
            </a:extLst>
          </p:cNvPr>
          <p:cNvSpPr/>
          <p:nvPr/>
        </p:nvSpPr>
        <p:spPr>
          <a:xfrm>
            <a:off x="4860032" y="3676073"/>
            <a:ext cx="358513" cy="3727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8590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C440-F5B3-4B43-B3DC-923C1D3AD275}"/>
              </a:ext>
            </a:extLst>
          </p:cNvPr>
          <p:cNvSpPr>
            <a:spLocks noGrp="1"/>
          </p:cNvSpPr>
          <p:nvPr>
            <p:ph type="title"/>
          </p:nvPr>
        </p:nvSpPr>
        <p:spPr>
          <a:xfrm>
            <a:off x="179922" y="116632"/>
            <a:ext cx="4201154" cy="693896"/>
          </a:xfrm>
          <a:solidFill>
            <a:schemeClr val="accent1">
              <a:lumMod val="40000"/>
              <a:lumOff val="60000"/>
            </a:schemeClr>
          </a:solidFill>
        </p:spPr>
        <p:txBody>
          <a:bodyPr>
            <a:normAutofit fontScale="90000"/>
          </a:bodyPr>
          <a:lstStyle/>
          <a:p>
            <a:r>
              <a:rPr lang="en-IN" dirty="0"/>
              <a:t>Estimate 2: PHFI</a:t>
            </a:r>
          </a:p>
        </p:txBody>
      </p:sp>
      <p:sp>
        <p:nvSpPr>
          <p:cNvPr id="11" name="TextBox 10">
            <a:extLst>
              <a:ext uri="{FF2B5EF4-FFF2-40B4-BE49-F238E27FC236}">
                <a16:creationId xmlns:a16="http://schemas.microsoft.com/office/drawing/2014/main" id="{E528E96E-5C87-478B-95B0-AA6E48FFC979}"/>
              </a:ext>
            </a:extLst>
          </p:cNvPr>
          <p:cNvSpPr txBox="1"/>
          <p:nvPr/>
        </p:nvSpPr>
        <p:spPr>
          <a:xfrm>
            <a:off x="370847" y="5358690"/>
            <a:ext cx="3736499" cy="415498"/>
          </a:xfrm>
          <a:prstGeom prst="rect">
            <a:avLst/>
          </a:prstGeom>
          <a:solidFill>
            <a:srgbClr val="002060"/>
          </a:solidFill>
        </p:spPr>
        <p:txBody>
          <a:bodyPr wrap="square" rtlCol="0">
            <a:spAutoFit/>
          </a:bodyPr>
          <a:lstStyle/>
          <a:p>
            <a:pPr algn="ctr"/>
            <a:r>
              <a:rPr lang="en-IN" sz="2100" dirty="0">
                <a:solidFill>
                  <a:schemeClr val="bg1"/>
                </a:solidFill>
              </a:rPr>
              <a:t>Nearly 78,000 deaths averted</a:t>
            </a:r>
          </a:p>
        </p:txBody>
      </p:sp>
      <p:sp>
        <p:nvSpPr>
          <p:cNvPr id="10" name="TextBox 9">
            <a:extLst>
              <a:ext uri="{FF2B5EF4-FFF2-40B4-BE49-F238E27FC236}">
                <a16:creationId xmlns:a16="http://schemas.microsoft.com/office/drawing/2014/main" id="{7D7C13D0-9DAE-447A-9D99-10023F1BB5C7}"/>
              </a:ext>
            </a:extLst>
          </p:cNvPr>
          <p:cNvSpPr txBox="1"/>
          <p:nvPr/>
        </p:nvSpPr>
        <p:spPr>
          <a:xfrm>
            <a:off x="7350992" y="5672760"/>
            <a:ext cx="1930676" cy="276999"/>
          </a:xfrm>
          <a:prstGeom prst="rect">
            <a:avLst/>
          </a:prstGeom>
          <a:noFill/>
        </p:spPr>
        <p:txBody>
          <a:bodyPr wrap="square" rtlCol="0">
            <a:spAutoFit/>
          </a:bodyPr>
          <a:lstStyle/>
          <a:p>
            <a:r>
              <a:rPr lang="en-IN" sz="1200" dirty="0"/>
              <a:t>Pandey S, Reddy KS</a:t>
            </a:r>
          </a:p>
        </p:txBody>
      </p:sp>
      <p:pic>
        <p:nvPicPr>
          <p:cNvPr id="14" name="Picture 13"/>
          <p:cNvPicPr>
            <a:picLocks noChangeAspect="1"/>
          </p:cNvPicPr>
          <p:nvPr/>
        </p:nvPicPr>
        <p:blipFill>
          <a:blip r:embed="rId2"/>
          <a:stretch>
            <a:fillRect/>
          </a:stretch>
        </p:blipFill>
        <p:spPr>
          <a:xfrm>
            <a:off x="148854" y="1484784"/>
            <a:ext cx="4328795" cy="2574634"/>
          </a:xfrm>
          <a:prstGeom prst="rect">
            <a:avLst/>
          </a:prstGeom>
        </p:spPr>
      </p:pic>
      <p:sp>
        <p:nvSpPr>
          <p:cNvPr id="9" name="Rectangle 8">
            <a:extLst>
              <a:ext uri="{FF2B5EF4-FFF2-40B4-BE49-F238E27FC236}">
                <a16:creationId xmlns:a16="http://schemas.microsoft.com/office/drawing/2014/main" id="{0579884C-0378-455D-B439-2084AB1CAF14}"/>
              </a:ext>
            </a:extLst>
          </p:cNvPr>
          <p:cNvSpPr/>
          <p:nvPr/>
        </p:nvSpPr>
        <p:spPr>
          <a:xfrm>
            <a:off x="2880003" y="1772816"/>
            <a:ext cx="1333858" cy="192669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srgbClr val="C00000"/>
              </a:solidFill>
            </a:endParaRPr>
          </a:p>
        </p:txBody>
      </p:sp>
      <p:pic>
        <p:nvPicPr>
          <p:cNvPr id="18" name="Picture 17"/>
          <p:cNvPicPr>
            <a:picLocks noChangeAspect="1"/>
          </p:cNvPicPr>
          <p:nvPr/>
        </p:nvPicPr>
        <p:blipFill>
          <a:blip r:embed="rId3"/>
          <a:stretch>
            <a:fillRect/>
          </a:stretch>
        </p:blipFill>
        <p:spPr>
          <a:xfrm>
            <a:off x="4477648" y="908720"/>
            <a:ext cx="4513952" cy="3203014"/>
          </a:xfrm>
          <a:prstGeom prst="rect">
            <a:avLst/>
          </a:prstGeom>
        </p:spPr>
      </p:pic>
      <p:pic>
        <p:nvPicPr>
          <p:cNvPr id="19" name="Picture 18"/>
          <p:cNvPicPr>
            <a:picLocks noChangeAspect="1"/>
          </p:cNvPicPr>
          <p:nvPr/>
        </p:nvPicPr>
        <p:blipFill>
          <a:blip r:embed="rId4"/>
          <a:stretch>
            <a:fillRect/>
          </a:stretch>
        </p:blipFill>
        <p:spPr>
          <a:xfrm>
            <a:off x="4494187" y="4210050"/>
            <a:ext cx="4415513" cy="913708"/>
          </a:xfrm>
          <a:prstGeom prst="rect">
            <a:avLst/>
          </a:prstGeom>
        </p:spPr>
      </p:pic>
      <p:sp>
        <p:nvSpPr>
          <p:cNvPr id="7" name="Rectangle 6">
            <a:extLst>
              <a:ext uri="{FF2B5EF4-FFF2-40B4-BE49-F238E27FC236}">
                <a16:creationId xmlns:a16="http://schemas.microsoft.com/office/drawing/2014/main" id="{29E30FCC-8FA7-4D45-8765-DA854FF11771}"/>
              </a:ext>
            </a:extLst>
          </p:cNvPr>
          <p:cNvSpPr/>
          <p:nvPr/>
        </p:nvSpPr>
        <p:spPr>
          <a:xfrm>
            <a:off x="7825957" y="1124744"/>
            <a:ext cx="1105280" cy="8221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srgbClr val="C00000"/>
              </a:solidFill>
            </a:endParaRPr>
          </a:p>
        </p:txBody>
      </p:sp>
      <p:sp>
        <p:nvSpPr>
          <p:cNvPr id="8" name="Rectangle 7">
            <a:extLst>
              <a:ext uri="{FF2B5EF4-FFF2-40B4-BE49-F238E27FC236}">
                <a16:creationId xmlns:a16="http://schemas.microsoft.com/office/drawing/2014/main" id="{3040A69F-753D-46F4-BB2D-0CE914D1D966}"/>
              </a:ext>
            </a:extLst>
          </p:cNvPr>
          <p:cNvSpPr/>
          <p:nvPr/>
        </p:nvSpPr>
        <p:spPr>
          <a:xfrm>
            <a:off x="4494187" y="4940877"/>
            <a:ext cx="1136994" cy="1828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srgbClr val="C00000"/>
              </a:solidFill>
            </a:endParaRPr>
          </a:p>
        </p:txBody>
      </p:sp>
      <p:sp>
        <p:nvSpPr>
          <p:cNvPr id="6" name="Rectangle 5">
            <a:extLst>
              <a:ext uri="{FF2B5EF4-FFF2-40B4-BE49-F238E27FC236}">
                <a16:creationId xmlns:a16="http://schemas.microsoft.com/office/drawing/2014/main" id="{C7B0A03A-AA65-466D-88F9-8920C8185CCC}"/>
              </a:ext>
            </a:extLst>
          </p:cNvPr>
          <p:cNvSpPr/>
          <p:nvPr/>
        </p:nvSpPr>
        <p:spPr>
          <a:xfrm>
            <a:off x="7820957" y="4940877"/>
            <a:ext cx="1105280" cy="1828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srgbClr val="C00000"/>
              </a:solidFill>
            </a:endParaRPr>
          </a:p>
        </p:txBody>
      </p:sp>
      <p:sp>
        <p:nvSpPr>
          <p:cNvPr id="3" name="TextBox 2"/>
          <p:cNvSpPr txBox="1"/>
          <p:nvPr/>
        </p:nvSpPr>
        <p:spPr>
          <a:xfrm>
            <a:off x="148854" y="4119239"/>
            <a:ext cx="4118347" cy="1281120"/>
          </a:xfrm>
          <a:prstGeom prst="rect">
            <a:avLst/>
          </a:prstGeom>
          <a:noFill/>
        </p:spPr>
        <p:txBody>
          <a:bodyPr wrap="square" rtlCol="0">
            <a:spAutoFit/>
          </a:bodyPr>
          <a:lstStyle/>
          <a:p>
            <a:r>
              <a:rPr lang="en-IN" sz="1350" b="1" dirty="0"/>
              <a:t>Remark</a:t>
            </a:r>
            <a:r>
              <a:rPr lang="en-IN" sz="1350" dirty="0"/>
              <a:t>- </a:t>
            </a:r>
            <a:r>
              <a:rPr lang="en-IN" sz="1275" dirty="0"/>
              <a:t>As the reported deaths are rising exponentially (until May 15</a:t>
            </a:r>
            <a:r>
              <a:rPr lang="en-IN" sz="1275" baseline="30000" dirty="0"/>
              <a:t>th</a:t>
            </a:r>
            <a:r>
              <a:rPr lang="en-IN" sz="1275" dirty="0"/>
              <a:t>) therefore, ‘Exponential Growth’ model was considered to estimate average rate of rise in deaths and to extrapolate number of deaths in absence of preventive, containment and mitigation strategies during lockdown, until May 15</a:t>
            </a:r>
            <a:r>
              <a:rPr lang="en-IN" sz="1275" baseline="30000" dirty="0"/>
              <a:t>th</a:t>
            </a:r>
            <a:r>
              <a:rPr lang="en-IN" sz="1275" dirty="0"/>
              <a:t>.</a:t>
            </a:r>
          </a:p>
        </p:txBody>
      </p:sp>
    </p:spTree>
    <p:extLst>
      <p:ext uri="{BB962C8B-B14F-4D97-AF65-F5344CB8AC3E}">
        <p14:creationId xmlns:p14="http://schemas.microsoft.com/office/powerpoint/2010/main" val="926359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1373</Words>
  <Application>Microsoft Office PowerPoint</Application>
  <PresentationFormat>On-screen Show (4:3)</PresentationFormat>
  <Paragraphs>261</Paragraphs>
  <Slides>25</Slides>
  <Notes>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Angsana New</vt:lpstr>
      <vt:lpstr>Arial</vt:lpstr>
      <vt:lpstr>Calibri</vt:lpstr>
      <vt:lpstr>Shaker 2 Lancet Regular</vt:lpstr>
      <vt:lpstr>Times New Roman</vt:lpstr>
      <vt:lpstr>Wingdings</vt:lpstr>
      <vt:lpstr>Office Theme</vt:lpstr>
      <vt:lpstr>India fights COVID-19</vt:lpstr>
      <vt:lpstr>1 Crore treatments provided</vt:lpstr>
      <vt:lpstr>PowerPoint Presentation</vt:lpstr>
      <vt:lpstr>Declining  COVID-19 Case Growth %</vt:lpstr>
      <vt:lpstr>Declining Growth rate of COVID-19 deaths  </vt:lpstr>
      <vt:lpstr>Estimation of COVID-19 Cases and Deaths Averted due to lockdown</vt:lpstr>
      <vt:lpstr>Methodological Approaches</vt:lpstr>
      <vt:lpstr>PowerPoint Presentation</vt:lpstr>
      <vt:lpstr>Estimate 2: PHFI</vt:lpstr>
      <vt:lpstr>Estimate 3</vt:lpstr>
      <vt:lpstr>Estimate 4: Independent Experts</vt:lpstr>
      <vt:lpstr>Estimate 5: MoSPI/ISI</vt:lpstr>
      <vt:lpstr>Summary of various estimates:  Cases and deaths averted</vt:lpstr>
      <vt:lpstr>Overall Expected Range: Impact of lockdown (1.0+2.0) on COVID-19 outbreak</vt:lpstr>
      <vt:lpstr>PowerPoint Presentation</vt:lpstr>
      <vt:lpstr>PowerPoint Presentation</vt:lpstr>
      <vt:lpstr>CURRENT ACTIVE CASES (as of 21st May) are concentrated in a few states and cities/districts</vt:lpstr>
      <vt:lpstr>Covid-19 deaths are concentrated in a few states and cities/districts</vt:lpstr>
      <vt:lpstr>Gains of lockdown: preparedness </vt:lpstr>
      <vt:lpstr>Tele / digital push</vt:lpstr>
      <vt:lpstr>Gains</vt:lpstr>
      <vt:lpstr>PowerPoint Presentation</vt:lpstr>
      <vt:lpstr>PowerPoint Presentation</vt:lpstr>
      <vt:lpstr>Thank you</vt:lpstr>
      <vt:lpstr>MoSPI Model - Log-Linear Function  ( Simple and give robust results)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cases are concentrated in a few states and districts</dc:title>
  <dc:creator>HP</dc:creator>
  <cp:lastModifiedBy>Dheep Mampilly</cp:lastModifiedBy>
  <cp:revision>49</cp:revision>
  <cp:lastPrinted>2020-05-20T11:10:00Z</cp:lastPrinted>
  <dcterms:created xsi:type="dcterms:W3CDTF">2020-05-20T11:01:58Z</dcterms:created>
  <dcterms:modified xsi:type="dcterms:W3CDTF">2020-05-22T11:58:16Z</dcterms:modified>
</cp:coreProperties>
</file>